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8288000" cy="10287000"/>
  <p:notesSz cx="6858000" cy="9144000"/>
  <p:embeddedFontLst>
    <p:embeddedFont>
      <p:font typeface="Chewy" panose="020B0604020202020204" charset="0"/>
      <p:regular r:id="rId69"/>
    </p:embeddedFont>
    <p:embeddedFont>
      <p:font typeface="Montserrat" panose="00000500000000000000" pitchFamily="2" charset="0"/>
      <p:regular r:id="rId70"/>
    </p:embeddedFont>
    <p:embeddedFont>
      <p:font typeface="Montserrat Bold" panose="020B0604020202020204" charset="0"/>
      <p:regular r:id="rId71"/>
    </p:embeddedFont>
    <p:embeddedFont>
      <p:font typeface="Montserrat Medium" panose="00000600000000000000" pitchFamily="2" charset="0"/>
      <p:regular r:id="rId72"/>
    </p:embeddedFont>
    <p:embeddedFont>
      <p:font typeface="Montserrat Medium Italics" panose="020B0604020202020204" charset="0"/>
      <p:regular r:id="rId73"/>
    </p:embeddedFont>
    <p:embeddedFont>
      <p:font typeface="Montserrat Ultra-Bold" panose="020B0604020202020204" charset="0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133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09/05/2025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sv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624229"/>
            <a:ext cx="5132756" cy="840814"/>
            <a:chOff x="0" y="0"/>
            <a:chExt cx="1351837" cy="2214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1837" cy="221449"/>
            </a:xfrm>
            <a:custGeom>
              <a:avLst/>
              <a:gdLst/>
              <a:ahLst/>
              <a:cxnLst/>
              <a:rect l="l" t="t" r="r" b="b"/>
              <a:pathLst>
                <a:path w="1351837" h="221449">
                  <a:moveTo>
                    <a:pt x="76925" y="0"/>
                  </a:moveTo>
                  <a:lnTo>
                    <a:pt x="1274912" y="0"/>
                  </a:lnTo>
                  <a:cubicBezTo>
                    <a:pt x="1295314" y="0"/>
                    <a:pt x="1314880" y="8105"/>
                    <a:pt x="1329306" y="22531"/>
                  </a:cubicBezTo>
                  <a:cubicBezTo>
                    <a:pt x="1343732" y="36957"/>
                    <a:pt x="1351837" y="56523"/>
                    <a:pt x="1351837" y="76925"/>
                  </a:cubicBezTo>
                  <a:lnTo>
                    <a:pt x="1351837" y="144524"/>
                  </a:lnTo>
                  <a:cubicBezTo>
                    <a:pt x="1351837" y="164926"/>
                    <a:pt x="1343732" y="184492"/>
                    <a:pt x="1329306" y="198918"/>
                  </a:cubicBezTo>
                  <a:cubicBezTo>
                    <a:pt x="1314880" y="213344"/>
                    <a:pt x="1295314" y="221449"/>
                    <a:pt x="1274912" y="221449"/>
                  </a:cubicBezTo>
                  <a:lnTo>
                    <a:pt x="76925" y="221449"/>
                  </a:lnTo>
                  <a:cubicBezTo>
                    <a:pt x="56523" y="221449"/>
                    <a:pt x="36957" y="213344"/>
                    <a:pt x="22531" y="198918"/>
                  </a:cubicBezTo>
                  <a:cubicBezTo>
                    <a:pt x="8105" y="184492"/>
                    <a:pt x="0" y="164926"/>
                    <a:pt x="0" y="144524"/>
                  </a:cubicBezTo>
                  <a:lnTo>
                    <a:pt x="0" y="76925"/>
                  </a:lnTo>
                  <a:cubicBezTo>
                    <a:pt x="0" y="56523"/>
                    <a:pt x="8105" y="36957"/>
                    <a:pt x="22531" y="22531"/>
                  </a:cubicBezTo>
                  <a:cubicBezTo>
                    <a:pt x="36957" y="8105"/>
                    <a:pt x="56523" y="0"/>
                    <a:pt x="76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51837" cy="259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000000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NHÓM 2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11940" y="-2923420"/>
            <a:ext cx="3952120" cy="395212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64369" y="7170135"/>
            <a:ext cx="2088165" cy="208816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95774" y="2205600"/>
            <a:ext cx="10576536" cy="1057653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838200"/>
            <a:ext cx="9213917" cy="355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79"/>
              </a:lnSpc>
            </a:pPr>
            <a:r>
              <a:rPr lang="en-US" sz="10200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MÔN: CƠ SỞ </a:t>
            </a:r>
          </a:p>
          <a:p>
            <a:pPr algn="l">
              <a:lnSpc>
                <a:spcPts val="14279"/>
              </a:lnSpc>
            </a:pPr>
            <a:r>
              <a:rPr lang="en-US" sz="10200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DỮ LIỆU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04179" y="6291459"/>
            <a:ext cx="10847405" cy="4459852"/>
          </a:xfrm>
          <a:custGeom>
            <a:avLst/>
            <a:gdLst/>
            <a:ahLst/>
            <a:cxnLst/>
            <a:rect l="l" t="t" r="r" b="b"/>
            <a:pathLst>
              <a:path w="10847405" h="4459852">
                <a:moveTo>
                  <a:pt x="0" y="0"/>
                </a:moveTo>
                <a:lnTo>
                  <a:pt x="10847405" y="0"/>
                </a:lnTo>
                <a:lnTo>
                  <a:pt x="10847405" y="4459851"/>
                </a:lnTo>
                <a:lnTo>
                  <a:pt x="0" y="4459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6996" y="174625"/>
            <a:ext cx="7686012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CÂU HỎI TRUY VẤN</a:t>
            </a:r>
          </a:p>
          <a:p>
            <a:pPr algn="l">
              <a:lnSpc>
                <a:spcPts val="7699"/>
              </a:lnSpc>
            </a:pPr>
            <a:endParaRPr lang="en-US" sz="5499" b="1">
              <a:solidFill>
                <a:srgbClr val="24508C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39678" y="222250"/>
            <a:ext cx="609664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Trần Quang Tú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143000"/>
            <a:ext cx="7024308" cy="839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C13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 TRUY VẤN KẾT NỐI NHIỀU BẢNG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400" b="1" dirty="0">
              <a:solidFill>
                <a:srgbClr val="0C1323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29807" y="1531620"/>
            <a:ext cx="10793254" cy="584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LIỆT KÊ MÃ HÓA ĐƠN, NGÀY ĐẶT HÀNG, TÊN KHÁCH HÀNG,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TÊN NHÂN VIÊN PHỤ TRÁCH VÀ TÊN ĐƠN VỊ MÀ NHÂN VIÊN ĐÓ THUỘC VỀ.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GIẢI ĐÁP BẰNG LỆNH SQL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HD.MAHOADON,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HD.NGAYDATHANG,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KH.TENKHACHHANG,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NV.TENNHANVIEN,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DV.TENDONVI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HOADON HD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KHACHHANG KH ON HD.MAKHACHHANG = KH.MAKHACHHANG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NHANVIEN NV ON HD.MANHANVIEN = NV.MANHANVIEN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DONVI DV ON NV.MADONVI = DV.MADONVI;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73816" y="3443702"/>
            <a:ext cx="8785484" cy="5137939"/>
          </a:xfrm>
          <a:custGeom>
            <a:avLst/>
            <a:gdLst/>
            <a:ahLst/>
            <a:cxnLst/>
            <a:rect l="l" t="t" r="r" b="b"/>
            <a:pathLst>
              <a:path w="8785484" h="5137939">
                <a:moveTo>
                  <a:pt x="0" y="0"/>
                </a:moveTo>
                <a:lnTo>
                  <a:pt x="8785484" y="0"/>
                </a:lnTo>
                <a:lnTo>
                  <a:pt x="8785484" y="5137940"/>
                </a:lnTo>
                <a:lnTo>
                  <a:pt x="0" y="5137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6996" y="174625"/>
            <a:ext cx="7686012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CÂU HỎI TRUY VẤN</a:t>
            </a:r>
          </a:p>
          <a:p>
            <a:pPr algn="l">
              <a:lnSpc>
                <a:spcPts val="7699"/>
              </a:lnSpc>
            </a:pPr>
            <a:endParaRPr lang="en-US" sz="5499" b="1">
              <a:solidFill>
                <a:srgbClr val="24508C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39678" y="222250"/>
            <a:ext cx="609664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Trần Quang Tú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0022" y="1626749"/>
            <a:ext cx="6027978" cy="839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C13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 TRUY VẤN KẾT NỐI NHIỀU BẢNG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400" b="1" dirty="0">
              <a:solidFill>
                <a:srgbClr val="0C1323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403989"/>
            <a:ext cx="13628251" cy="388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CHO BIẾT MÃ HÓA ĐƠN, MÃ HÀNG, TÊN HÀNG VÀ SỐ LƯỢNG ĐẶT HÀNG TƯƠNG ỨNG.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GIẢI ĐÁP BẰNG LỆNH SQL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CT.MAHOADON,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CT.MAHANG,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H.TENHANG,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CT.SOLUONGDATHANG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CHITIETHOADON CT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HANG H ON CT.MAHANG = H.MAHANG;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38358" y="5202134"/>
            <a:ext cx="11387937" cy="3803061"/>
          </a:xfrm>
          <a:custGeom>
            <a:avLst/>
            <a:gdLst/>
            <a:ahLst/>
            <a:cxnLst/>
            <a:rect l="l" t="t" r="r" b="b"/>
            <a:pathLst>
              <a:path w="11387937" h="3803061">
                <a:moveTo>
                  <a:pt x="0" y="0"/>
                </a:moveTo>
                <a:lnTo>
                  <a:pt x="11387936" y="0"/>
                </a:lnTo>
                <a:lnTo>
                  <a:pt x="11387936" y="3803061"/>
                </a:lnTo>
                <a:lnTo>
                  <a:pt x="0" y="380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87804" y="145294"/>
            <a:ext cx="7686012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 dirty="0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CÂU HỎI TRUY VẤN</a:t>
            </a:r>
          </a:p>
          <a:p>
            <a:pPr algn="l">
              <a:lnSpc>
                <a:spcPts val="7699"/>
              </a:lnSpc>
            </a:pPr>
            <a:endParaRPr lang="en-US" sz="5499" b="1" dirty="0">
              <a:solidFill>
                <a:srgbClr val="24508C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39678" y="222250"/>
            <a:ext cx="609664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Trần Quang Tú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3226" y="1383920"/>
            <a:ext cx="3236373" cy="839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C13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 CÂU UPDATE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400" b="1" dirty="0">
              <a:solidFill>
                <a:srgbClr val="0C1323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518962"/>
            <a:ext cx="12915305" cy="275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CẬP NHẬT SỐ ĐIỆN THOẠI CỦA KHÁCH HÀNG CÓ MÃ KH003 THÀNH '0987654321’</a:t>
            </a:r>
            <a:endParaRPr lang="en-US" sz="2199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GIẢI ĐÁP BẰNG LỆNH SQL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UPDATE KHACHHANG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SET SDTKHACHHANG = '0987654321'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WHERE MAKHACHHANG = 'KH003';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219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88061" y="5945190"/>
            <a:ext cx="13391992" cy="3109751"/>
          </a:xfrm>
          <a:custGeom>
            <a:avLst/>
            <a:gdLst/>
            <a:ahLst/>
            <a:cxnLst/>
            <a:rect l="l" t="t" r="r" b="b"/>
            <a:pathLst>
              <a:path w="13391992" h="3109751">
                <a:moveTo>
                  <a:pt x="0" y="0"/>
                </a:moveTo>
                <a:lnTo>
                  <a:pt x="13391992" y="0"/>
                </a:lnTo>
                <a:lnTo>
                  <a:pt x="13391992" y="3109751"/>
                </a:lnTo>
                <a:lnTo>
                  <a:pt x="0" y="3109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5055" y="602494"/>
            <a:ext cx="7686012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CÂU HỎI TRUY VẤN</a:t>
            </a:r>
          </a:p>
          <a:p>
            <a:pPr algn="l">
              <a:lnSpc>
                <a:spcPts val="7699"/>
              </a:lnSpc>
            </a:pPr>
            <a:endParaRPr lang="en-US" sz="5499" b="1">
              <a:solidFill>
                <a:srgbClr val="24508C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210978" y="192919"/>
            <a:ext cx="609664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Lưu Thị Thanh Trúc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3227" y="2015369"/>
            <a:ext cx="2365296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C13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 CÂU UPDATE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0C1323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83227" y="3114995"/>
            <a:ext cx="11109603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CẬP NHẬT MÃ DỰ ÁN CỦA NHÂN VIÊN 'NV003' SANG DỰ ÁN 'DA002'</a:t>
            </a: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GIẢI ĐÁP BẰNG LỆNH SQL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UPDATE NHANVIEN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SET MADUAN = 'DA002'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WHERE MANHANVIEN= 'NV003'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88061" y="5143500"/>
            <a:ext cx="12017564" cy="3990652"/>
          </a:xfrm>
          <a:custGeom>
            <a:avLst/>
            <a:gdLst/>
            <a:ahLst/>
            <a:cxnLst/>
            <a:rect l="l" t="t" r="r" b="b"/>
            <a:pathLst>
              <a:path w="12017564" h="3990652">
                <a:moveTo>
                  <a:pt x="0" y="0"/>
                </a:moveTo>
                <a:lnTo>
                  <a:pt x="12017564" y="0"/>
                </a:lnTo>
                <a:lnTo>
                  <a:pt x="12017564" y="3990652"/>
                </a:lnTo>
                <a:lnTo>
                  <a:pt x="0" y="3990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5055" y="602494"/>
            <a:ext cx="7686012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CÂU HỎI TRUY VẤN</a:t>
            </a:r>
          </a:p>
          <a:p>
            <a:pPr algn="l">
              <a:lnSpc>
                <a:spcPts val="7699"/>
              </a:lnSpc>
            </a:pPr>
            <a:endParaRPr lang="en-US" sz="5499" b="1">
              <a:solidFill>
                <a:srgbClr val="24508C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210978" y="192919"/>
            <a:ext cx="609664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Lưu Thị Thanh Trúc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3525" y="2015369"/>
            <a:ext cx="236470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C13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 CÂU DELETE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3227" y="3114995"/>
            <a:ext cx="10987385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XÓA TẤT CẢ NHÂN VIÊN THUỘC ĐƠN VỊ 'DV003' (PHÒNG NHÂN SỰ)</a:t>
            </a: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GIẢI ĐÁP BẰNG LỆNH SQL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DELETE FROM NHANVIEN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WHERE MADONVI = 'DV003'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6456" y="6023827"/>
            <a:ext cx="11997371" cy="3234473"/>
          </a:xfrm>
          <a:custGeom>
            <a:avLst/>
            <a:gdLst/>
            <a:ahLst/>
            <a:cxnLst/>
            <a:rect l="l" t="t" r="r" b="b"/>
            <a:pathLst>
              <a:path w="11997371" h="3234473">
                <a:moveTo>
                  <a:pt x="0" y="0"/>
                </a:moveTo>
                <a:lnTo>
                  <a:pt x="11997371" y="0"/>
                </a:lnTo>
                <a:lnTo>
                  <a:pt x="11997371" y="3234473"/>
                </a:lnTo>
                <a:lnTo>
                  <a:pt x="0" y="3234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5055" y="602494"/>
            <a:ext cx="7686012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CÂU HỎI TRUY VẤN</a:t>
            </a:r>
          </a:p>
          <a:p>
            <a:pPr algn="l">
              <a:lnSpc>
                <a:spcPts val="7699"/>
              </a:lnSpc>
            </a:pPr>
            <a:endParaRPr lang="en-US" sz="5499" b="1">
              <a:solidFill>
                <a:srgbClr val="24508C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210978" y="192919"/>
            <a:ext cx="609664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Lưu Thị Thanh Trúc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3525" y="2015369"/>
            <a:ext cx="236470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C13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 CÂU DELETE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3525" y="2739715"/>
            <a:ext cx="17104475" cy="349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XÓA TẤT CẢ CÁC NHÂN VIÊN THUỘC ĐƠN VỊ CÓ TÊN 'PHÒNG MARKETING' MÀ KHÔNG THAM GIA VÀO BẤT KỲ DỰ ÁN NÀO.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GIẢI ĐÁP BẰNG LỆNH SQL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DELETE FROM NHANVIEN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WHERE MADONVI IN (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SELECT MADONVI FROM DONVI WHERE TENDONVI = 'PHÒNG MARKETING'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MADUAN IS NULL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00073" y="6515100"/>
            <a:ext cx="11202463" cy="4836434"/>
          </a:xfrm>
          <a:custGeom>
            <a:avLst/>
            <a:gdLst/>
            <a:ahLst/>
            <a:cxnLst/>
            <a:rect l="l" t="t" r="r" b="b"/>
            <a:pathLst>
              <a:path w="11202463" h="4836434">
                <a:moveTo>
                  <a:pt x="0" y="0"/>
                </a:moveTo>
                <a:lnTo>
                  <a:pt x="11202463" y="0"/>
                </a:lnTo>
                <a:lnTo>
                  <a:pt x="11202463" y="4836434"/>
                </a:lnTo>
                <a:lnTo>
                  <a:pt x="0" y="4836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5055" y="602494"/>
            <a:ext cx="7686012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CÂU HỎI TRUY VẤN</a:t>
            </a:r>
          </a:p>
          <a:p>
            <a:pPr algn="l">
              <a:lnSpc>
                <a:spcPts val="7699"/>
              </a:lnSpc>
            </a:pPr>
            <a:endParaRPr lang="en-US" sz="5499" b="1">
              <a:solidFill>
                <a:srgbClr val="24508C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305891" y="192919"/>
            <a:ext cx="609664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Nguyễn Thị Thanh Ngân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30023"/>
            <a:ext cx="3238500" cy="839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C13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 CÂU GROUP BY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400" b="1" dirty="0">
              <a:solidFill>
                <a:srgbClr val="0C1323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82202" y="2607263"/>
            <a:ext cx="13401318" cy="349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:THỐNG KÊ TỔNG SỐ LƯỢNG HÀNG ĐÃ BÁN RA THEO TỪNG ĐƠN VỊ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GIẢI ĐÁP BẰNG LỆNH SQL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NV.MADONVI, DV.TENDONVI, SUM(CTDH.SOLUONGDATHANG) AS TONGSOLUONGBAN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NHANVIEN NV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HOADON HD ON NV.MANHANVIEN = HD.MANHANVIEN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CHITIETHOADON CTDH ON HD.MAHOADON = CTDH.MAHOADON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DONVI DV ON NV.MADONVI = DV.MADONVI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GROUP BY NV.MADONVI, DV.TENDONVI;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34303" y="5852871"/>
            <a:ext cx="11153697" cy="4585738"/>
          </a:xfrm>
          <a:custGeom>
            <a:avLst/>
            <a:gdLst/>
            <a:ahLst/>
            <a:cxnLst/>
            <a:rect l="l" t="t" r="r" b="b"/>
            <a:pathLst>
              <a:path w="11153697" h="4585738">
                <a:moveTo>
                  <a:pt x="0" y="0"/>
                </a:moveTo>
                <a:lnTo>
                  <a:pt x="11153697" y="0"/>
                </a:lnTo>
                <a:lnTo>
                  <a:pt x="11153697" y="4585738"/>
                </a:lnTo>
                <a:lnTo>
                  <a:pt x="0" y="4585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5055" y="602494"/>
            <a:ext cx="7686012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CÂU HỎI TRUY VẤN</a:t>
            </a:r>
          </a:p>
          <a:p>
            <a:pPr algn="l">
              <a:lnSpc>
                <a:spcPts val="7699"/>
              </a:lnSpc>
            </a:pPr>
            <a:endParaRPr lang="en-US" sz="5499" b="1">
              <a:solidFill>
                <a:srgbClr val="24508C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305891" y="192919"/>
            <a:ext cx="609664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Nguyễn Thị Thanh Ngân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30023"/>
            <a:ext cx="3390900" cy="839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C13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 CÂU GROUP BY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400" b="1" dirty="0">
              <a:solidFill>
                <a:srgbClr val="0C1323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05302" y="2218643"/>
            <a:ext cx="11958701" cy="428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 </a:t>
            </a: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THỐNG KÊ TỔNG SỐ LƯỢNG HÀNG BÁN RA THEO TỪNG DỰ ÁN NHÂN VIÊN THAM GIA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GIẢI ĐÁP BẰNG CÂU LỆNH SQL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NV.MADUAN, DA.TENDUAN, SUM(CTDH.SOLUONGDATHANG) AS TONGSOLUONGBAN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NHANVIEN NV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HOADON HD ON NV.MANHANVIEN = HD.MANHANVIEN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CHITIETDONHANG CTDH ON HD.MAHOADON = CTDH.MAHOADON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DUAN DA ON NV.MADUAN = DA.MADUAN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GROUP BY NV.MADUAN, DA.TENDUAN;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endParaRPr lang="en-US" sz="220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31256" y="4001589"/>
            <a:ext cx="10336377" cy="5109459"/>
          </a:xfrm>
          <a:custGeom>
            <a:avLst/>
            <a:gdLst/>
            <a:ahLst/>
            <a:cxnLst/>
            <a:rect l="l" t="t" r="r" b="b"/>
            <a:pathLst>
              <a:path w="10336377" h="5109459">
                <a:moveTo>
                  <a:pt x="0" y="0"/>
                </a:moveTo>
                <a:lnTo>
                  <a:pt x="10336377" y="0"/>
                </a:lnTo>
                <a:lnTo>
                  <a:pt x="10336377" y="5109459"/>
                </a:lnTo>
                <a:lnTo>
                  <a:pt x="0" y="5109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5055" y="602494"/>
            <a:ext cx="7686012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CÂU HỎI TRUY VẤN</a:t>
            </a:r>
          </a:p>
          <a:p>
            <a:pPr algn="l">
              <a:lnSpc>
                <a:spcPts val="7699"/>
              </a:lnSpc>
            </a:pPr>
            <a:endParaRPr lang="en-US" sz="5499" b="1">
              <a:solidFill>
                <a:srgbClr val="24508C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305891" y="192919"/>
            <a:ext cx="609664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Nguyễn Thị Thanh Ngân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0539" y="1830023"/>
            <a:ext cx="3362861" cy="839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C13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 CÂU SUBQUERY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400" b="1" dirty="0">
              <a:solidFill>
                <a:srgbClr val="0C1323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14356" y="2607263"/>
            <a:ext cx="11958701" cy="310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</a:t>
            </a:r>
            <a:r>
              <a:rPr lang="en-US" sz="22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:LIỆT KÊ TÊN KHÁCH HÀNG ĐÃ TỪNG MUA HÀNG TRONG HÓA ĐƠN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GIẢI ĐÁP BẰNG CÂU LỆNH SQL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TENKHACHHANG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KHACHHANG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WHERE MAKHACHHANG IN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SELECT DISTINCT MAKHACHHANG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HOADON );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endParaRPr lang="en-US" sz="220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5055" y="602494"/>
            <a:ext cx="7686012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CÂU HỎI TRUY VẤN</a:t>
            </a:r>
          </a:p>
          <a:p>
            <a:pPr algn="l">
              <a:lnSpc>
                <a:spcPts val="7699"/>
              </a:lnSpc>
            </a:pPr>
            <a:endParaRPr lang="en-US" sz="5499" b="1">
              <a:solidFill>
                <a:srgbClr val="24508C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80539" y="1830023"/>
            <a:ext cx="3515261" cy="839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C13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 CÂU SUBQUERY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400" b="1" dirty="0">
              <a:solidFill>
                <a:srgbClr val="0C1323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80539" y="2494328"/>
            <a:ext cx="11406819" cy="7792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 </a:t>
            </a: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KHÁCH HÀNG CÓ TỔNG ĐẶT HÀNG LỚN HƠN TRUNG BÌNH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LỆNH SQL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KH.TENKHACHHANG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KHACHHANG KH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WHERE MAKHACHHANG IN (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SELECT MAKHACHHANG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FROM HOADON HD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JOIN CHITIETHOADON CT ON HD.MAHOADON = CT.MAHOADON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GROUP BY MAKHACHHANG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HAVING SUM(CT.SOLUONGDATHANG) &gt; (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SELECT AVG(TONGSL)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FROM (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SELECT SUM(CT2.SOLUONGDATHANG) AS TONGSL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FROM HOADON HD2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JOIN CHITIETHOADON CT2 ON HD2.MAHOADON = CT2.MAHOADON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GROUP BY HD2.MAKHACHHANG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) AS AVGSL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)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endParaRPr lang="en-US" sz="220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440369" y="5681230"/>
            <a:ext cx="7430427" cy="3753780"/>
          </a:xfrm>
          <a:custGeom>
            <a:avLst/>
            <a:gdLst/>
            <a:ahLst/>
            <a:cxnLst/>
            <a:rect l="l" t="t" r="r" b="b"/>
            <a:pathLst>
              <a:path w="7430427" h="3753780">
                <a:moveTo>
                  <a:pt x="0" y="0"/>
                </a:moveTo>
                <a:lnTo>
                  <a:pt x="7430427" y="0"/>
                </a:lnTo>
                <a:lnTo>
                  <a:pt x="7430427" y="3753779"/>
                </a:lnTo>
                <a:lnTo>
                  <a:pt x="0" y="3753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210978" y="192919"/>
            <a:ext cx="609664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Tô Thị Quỳnh Hương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05164" y="2088885"/>
            <a:ext cx="2623185" cy="262318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282637" y="5800725"/>
            <a:ext cx="2623185" cy="262318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1481979" y="5800725"/>
            <a:ext cx="2623185" cy="262318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988445" y="8462010"/>
            <a:ext cx="521156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23678501-</a:t>
            </a:r>
          </a:p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Nguyễn Thị Thanh Ngân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880181" y="-2434810"/>
            <a:ext cx="3952120" cy="39521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4890701" y="7097745"/>
            <a:ext cx="9567614" cy="956761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832975" y="7097745"/>
            <a:ext cx="2088165" cy="208816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53728" y="2088885"/>
            <a:ext cx="2623185" cy="262318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7993617" y="2088885"/>
            <a:ext cx="2687055" cy="268705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5282637" y="721839"/>
            <a:ext cx="8556388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THÀNH VIÊN NHÓM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40084" y="4857750"/>
            <a:ext cx="345047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21006941-</a:t>
            </a:r>
          </a:p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Trần Quang Tú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18737" y="4857750"/>
            <a:ext cx="403681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23702251-</a:t>
            </a:r>
          </a:p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Lưu Thị Thanh Trúc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680672" y="8439150"/>
            <a:ext cx="4225799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23701671-</a:t>
            </a:r>
          </a:p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Tô Thị Quỳnh Hương</a:t>
            </a:r>
          </a:p>
          <a:p>
            <a:pPr algn="ctr">
              <a:lnSpc>
                <a:spcPts val="4200"/>
              </a:lnSpc>
            </a:pPr>
            <a:endParaRPr lang="en-US" sz="3000" b="1">
              <a:solidFill>
                <a:srgbClr val="24508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994381" y="4857750"/>
            <a:ext cx="346285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23695711-</a:t>
            </a:r>
          </a:p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Tạ Trường Khôi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76267" y="4838700"/>
            <a:ext cx="11183033" cy="4367685"/>
          </a:xfrm>
          <a:custGeom>
            <a:avLst/>
            <a:gdLst/>
            <a:ahLst/>
            <a:cxnLst/>
            <a:rect l="l" t="t" r="r" b="b"/>
            <a:pathLst>
              <a:path w="11183033" h="4367685">
                <a:moveTo>
                  <a:pt x="0" y="0"/>
                </a:moveTo>
                <a:lnTo>
                  <a:pt x="11183033" y="0"/>
                </a:lnTo>
                <a:lnTo>
                  <a:pt x="11183033" y="4367685"/>
                </a:lnTo>
                <a:lnTo>
                  <a:pt x="0" y="4367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5055" y="602494"/>
            <a:ext cx="7686012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CÂU HỎI TRUY VẤN</a:t>
            </a:r>
          </a:p>
          <a:p>
            <a:pPr algn="l">
              <a:lnSpc>
                <a:spcPts val="7699"/>
              </a:lnSpc>
            </a:pPr>
            <a:endParaRPr lang="en-US" sz="5499" b="1">
              <a:solidFill>
                <a:srgbClr val="24508C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50882" y="1830023"/>
            <a:ext cx="3068717" cy="839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C13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 CÂU BẤT KÌ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400" b="1" dirty="0">
              <a:solidFill>
                <a:srgbClr val="0C1323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80539" y="2494328"/>
            <a:ext cx="11406819" cy="2325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 </a:t>
            </a:r>
            <a:r>
              <a:rPr lang="en-US" sz="22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LIỆT KÊ TÊN KHÁCH HÀNG VÀ SỐ ĐIỆN THOẠI THEO THỨ TỰ ABC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LỆNH SQL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TENKHACHHANG, SDTKHACHHANG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KHACHHANG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ORDER BY TENKHACHHANG ASC;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endParaRPr lang="en-US" sz="220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210978" y="192919"/>
            <a:ext cx="609664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Tô Thị Quỳnh Hương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57670" y="5876462"/>
            <a:ext cx="11179784" cy="2904983"/>
          </a:xfrm>
          <a:custGeom>
            <a:avLst/>
            <a:gdLst/>
            <a:ahLst/>
            <a:cxnLst/>
            <a:rect l="l" t="t" r="r" b="b"/>
            <a:pathLst>
              <a:path w="11179784" h="2904983">
                <a:moveTo>
                  <a:pt x="0" y="0"/>
                </a:moveTo>
                <a:lnTo>
                  <a:pt x="11179784" y="0"/>
                </a:lnTo>
                <a:lnTo>
                  <a:pt x="11179784" y="2904984"/>
                </a:lnTo>
                <a:lnTo>
                  <a:pt x="0" y="2904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5055" y="602494"/>
            <a:ext cx="7686012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CÂU HỎI TRUY VẤN</a:t>
            </a:r>
          </a:p>
          <a:p>
            <a:pPr algn="l">
              <a:lnSpc>
                <a:spcPts val="7699"/>
              </a:lnSpc>
            </a:pPr>
            <a:endParaRPr lang="en-US" sz="5499" b="1">
              <a:solidFill>
                <a:srgbClr val="24508C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50882" y="1866024"/>
            <a:ext cx="2916317" cy="839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C13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 CÂU BẤT KÌ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400" b="1" dirty="0">
              <a:solidFill>
                <a:srgbClr val="0C1323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0022" y="2607263"/>
            <a:ext cx="12885863" cy="27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 </a:t>
            </a:r>
            <a:r>
              <a:rPr lang="en-US" sz="22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LIỆT KÊ ĐƠN HÀNG VÀO NGÀY 2024-04-04 KÈM TÊN NHÂN VIÊN</a:t>
            </a:r>
            <a:r>
              <a:rPr lang="en-US" sz="220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2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PHỤ TRÁCH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LỆNH SQL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HD.MAHOADON, HD.NGAYDATHANG, NV.TENNHANVIEN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HOADON HD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NHANVIEN NV ON HD.MANHANVIEN = NV.MANHANVIEN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r>
              <a:rPr lang="en-US" sz="22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WHERE HD.NGAYDATHANG = '2024-04-04';</a:t>
            </a:r>
          </a:p>
          <a:p>
            <a:pPr algn="l">
              <a:lnSpc>
                <a:spcPts val="3082"/>
              </a:lnSpc>
              <a:spcBef>
                <a:spcPct val="0"/>
              </a:spcBef>
            </a:pPr>
            <a:endParaRPr lang="en-US" sz="220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210978" y="192919"/>
            <a:ext cx="609664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2450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Tô Thị Quỳnh Hương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9478" y="553051"/>
            <a:ext cx="13277368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PHẦN B - BÀI TẬP CHUẨN HÓA CSDL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99495" y="2340701"/>
            <a:ext cx="9263777" cy="310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1/ CHO LƯỢC ĐỒ CSDL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Q(TENTAU,LOAITAU,MACHUYEN,LUONGHANG,BENCANG,NGAY)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F={TENTAU → LOAITAU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MACHUYEN → TENTAU, LUONGHANG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TENTAU,NGAY → BENCANG, MACHUYEN}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a)  Hãy tìm tập phủ tối thiểu của 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b)  Tìm tất cả các khóa của Q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26791" y="347628"/>
            <a:ext cx="396120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NGUYỄN THỊ THANH NGÂN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09154" y="5409021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31112" y="6246466"/>
            <a:ext cx="8307457" cy="2907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Không có phụ thuộc nào dư thừa vậy phủ tối thiểu là: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F= { TENTAU → LOAITAU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MACHUYEN→TENTAU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TENTAU, NGAY → BENCANG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TENTAU,NGAY → MACHUYEN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MACHUYEN→ LUONGHANG }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  <a:endParaRPr lang="en-US" sz="234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33731" y="7075786"/>
            <a:ext cx="11054269" cy="3211214"/>
          </a:xfrm>
          <a:custGeom>
            <a:avLst/>
            <a:gdLst/>
            <a:ahLst/>
            <a:cxnLst/>
            <a:rect l="l" t="t" r="r" b="b"/>
            <a:pathLst>
              <a:path w="11054269" h="3211214">
                <a:moveTo>
                  <a:pt x="0" y="0"/>
                </a:moveTo>
                <a:lnTo>
                  <a:pt x="11054269" y="0"/>
                </a:lnTo>
                <a:lnTo>
                  <a:pt x="11054269" y="3211214"/>
                </a:lnTo>
                <a:lnTo>
                  <a:pt x="0" y="321121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9478" y="553051"/>
            <a:ext cx="13277368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PHẦN B - BÀI TẬP CHUẨN HÓA CSDL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326791" y="347628"/>
            <a:ext cx="396120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NGUYỄN THỊ THANH NGÂN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34888" y="5409021"/>
            <a:ext cx="4123492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TN: Tập nguồn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TG: tập trung gian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TN = { NGAY 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TG = { TENTAU, MACHUYEN}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Xi = TG 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64746" y="2172301"/>
            <a:ext cx="9263777" cy="310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1/ CHO LƯỢC ĐỒ CSDL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Q(TENTAU,LOAITAU,MACHUYEN,LUONGHANG,BENCANG,NGAY)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F={TENTAU → LOAITAU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MACHUYEN → TENTAU, LUONGHANG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TENTAU,NGAY → BENCANG, MACHUYEN}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a)  Hãy tìm tập phủ tối thiểu của 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b)  Tìm tất cả các khóa của Q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38162" y="4770755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9478" y="553051"/>
            <a:ext cx="13277368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PHẦN B - BÀI TẬP CHUẨN HÓA CSDL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326791" y="347628"/>
            <a:ext cx="396120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NGUYỄN THỊ THANH NGÂN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6144" y="2327893"/>
            <a:ext cx="8800981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2/ Q(A,B,C,D,E,G)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CHO F={AB→C;C→A;BC→D;ACD→B;D→EG;BE→C;CG→BD;CE → AG}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X={B,D}, X⁺=?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Y={C,G}, Y⁺=?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141926" y="4042270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49914" y="5390823"/>
            <a:ext cx="5826556" cy="3292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8"/>
              </a:lnSpc>
              <a:spcBef>
                <a:spcPct val="0"/>
              </a:spcBef>
            </a:pPr>
            <a:r>
              <a:rPr lang="en-US" sz="31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 = {B,D}</a:t>
            </a:r>
          </a:p>
          <a:p>
            <a:pPr algn="l">
              <a:lnSpc>
                <a:spcPts val="4368"/>
              </a:lnSpc>
              <a:spcBef>
                <a:spcPct val="0"/>
              </a:spcBef>
            </a:pPr>
            <a:r>
              <a:rPr lang="en-US" sz="31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BD → EG ⇒X⁺ =B,D,E,G</a:t>
            </a:r>
          </a:p>
          <a:p>
            <a:pPr algn="l">
              <a:lnSpc>
                <a:spcPts val="4368"/>
              </a:lnSpc>
              <a:spcBef>
                <a:spcPct val="0"/>
              </a:spcBef>
            </a:pPr>
            <a:r>
              <a:rPr lang="en-US" sz="31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 → C ⇒ X⁺=B,D,E,G,C</a:t>
            </a:r>
          </a:p>
          <a:p>
            <a:pPr algn="l">
              <a:lnSpc>
                <a:spcPts val="4368"/>
              </a:lnSpc>
              <a:spcBef>
                <a:spcPct val="0"/>
              </a:spcBef>
            </a:pPr>
            <a:r>
              <a:rPr lang="en-US" sz="31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 → A ⇒ X⁺ = A,B,C,D,E,G</a:t>
            </a:r>
          </a:p>
          <a:p>
            <a:pPr algn="l">
              <a:lnSpc>
                <a:spcPts val="4368"/>
              </a:lnSpc>
              <a:spcBef>
                <a:spcPct val="0"/>
              </a:spcBef>
            </a:pPr>
            <a:r>
              <a:rPr lang="en-US" sz="31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VẬY  X⁺ = A,B,C,D,E,G</a:t>
            </a:r>
          </a:p>
          <a:p>
            <a:pPr algn="l">
              <a:lnSpc>
                <a:spcPts val="4368"/>
              </a:lnSpc>
              <a:spcBef>
                <a:spcPct val="0"/>
              </a:spcBef>
            </a:pPr>
            <a:endParaRPr lang="en-US" sz="312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339953" y="5236296"/>
            <a:ext cx="4914426" cy="2699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 = {C,G}</a:t>
            </a:r>
          </a:p>
          <a:p>
            <a:pPr algn="l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 → A ⇒ Y⁺ =A,C,G</a:t>
            </a:r>
          </a:p>
          <a:p>
            <a:pPr algn="l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CG → BD ⇒ Y⁺ = A,B,C,D,G</a:t>
            </a:r>
          </a:p>
          <a:p>
            <a:pPr algn="l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 → EG ⇒Y⁺ = A,B,C,D,E,G</a:t>
            </a:r>
          </a:p>
          <a:p>
            <a:pPr algn="l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VẬY Y⁺ = A,B,C,D,E,G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9478" y="553051"/>
            <a:ext cx="13277368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PHẦN B - BÀI TẬP CHUẨN HÓA CSDL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821966" y="347628"/>
            <a:ext cx="323576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LƯU THỊ THANH TRÚC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6144" y="2327893"/>
            <a:ext cx="8664178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3/ CHO LƯỢC ĐỒ QUAN HỆ Q VÀ TẬP PHỤ THUỘC HÀM 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a)  F={AB→E;AG→I;BE→I;E→G;GI→ H} chứng minh rằng AB → GH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509456" y="3443588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71735" y="4406606"/>
            <a:ext cx="10676942" cy="490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1"/>
              </a:lnSpc>
              <a:spcBef>
                <a:spcPct val="0"/>
              </a:spcBef>
            </a:pPr>
            <a:r>
              <a:rPr lang="en-US" sz="25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Bao đóng của AB:</a:t>
            </a:r>
          </a:p>
          <a:p>
            <a:pPr algn="just">
              <a:lnSpc>
                <a:spcPts val="3591"/>
              </a:lnSpc>
              <a:spcBef>
                <a:spcPct val="0"/>
              </a:spcBef>
            </a:pPr>
            <a:r>
              <a:rPr lang="en-US" sz="25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Ký hiệu: (AB)+</a:t>
            </a:r>
          </a:p>
          <a:p>
            <a:pPr algn="just">
              <a:lnSpc>
                <a:spcPts val="3591"/>
              </a:lnSpc>
              <a:spcBef>
                <a:spcPct val="0"/>
              </a:spcBef>
            </a:pPr>
            <a:r>
              <a:rPr lang="en-US" sz="25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 ∈ (AB)+ ⇒ (AB)+ = {A,B}</a:t>
            </a:r>
          </a:p>
          <a:p>
            <a:pPr algn="just">
              <a:lnSpc>
                <a:spcPts val="3591"/>
              </a:lnSpc>
              <a:spcBef>
                <a:spcPct val="0"/>
              </a:spcBef>
            </a:pPr>
            <a:r>
              <a:rPr lang="en-US" sz="25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 → E ⇒ (AB)+ = {A,B,E}</a:t>
            </a:r>
          </a:p>
          <a:p>
            <a:pPr algn="just">
              <a:lnSpc>
                <a:spcPts val="3591"/>
              </a:lnSpc>
              <a:spcBef>
                <a:spcPct val="0"/>
              </a:spcBef>
            </a:pPr>
            <a:r>
              <a:rPr lang="en-US" sz="25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 → G⇒ (AB)+ = {A,B,E,G}</a:t>
            </a:r>
          </a:p>
          <a:p>
            <a:pPr algn="just">
              <a:lnSpc>
                <a:spcPts val="3591"/>
              </a:lnSpc>
              <a:spcBef>
                <a:spcPct val="0"/>
              </a:spcBef>
            </a:pPr>
            <a:r>
              <a:rPr lang="en-US" sz="25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AG→I, VÌ A,G ∈ (AB)+ ⇒ I ∈ (AB)+ ⇒ (AB)+ = {A,B,E,G,I}</a:t>
            </a:r>
          </a:p>
          <a:p>
            <a:pPr algn="just">
              <a:lnSpc>
                <a:spcPts val="3591"/>
              </a:lnSpc>
              <a:spcBef>
                <a:spcPct val="0"/>
              </a:spcBef>
            </a:pPr>
            <a:r>
              <a:rPr lang="en-US" sz="25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GI→H, VÌ G,I ∈ (AB)+ ⇒ H ∈ (AB)+ ⇒ (AB)+ ={ A,B,E,G,I,H}</a:t>
            </a:r>
          </a:p>
          <a:p>
            <a:pPr algn="just">
              <a:lnSpc>
                <a:spcPts val="3591"/>
              </a:lnSpc>
              <a:spcBef>
                <a:spcPct val="0"/>
              </a:spcBef>
            </a:pPr>
            <a:r>
              <a:rPr lang="en-US" sz="25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VẬY (AB)+ = {A,B,E,G,I,H}</a:t>
            </a:r>
          </a:p>
          <a:p>
            <a:pPr algn="just">
              <a:lnSpc>
                <a:spcPts val="3591"/>
              </a:lnSpc>
              <a:spcBef>
                <a:spcPct val="0"/>
              </a:spcBef>
            </a:pPr>
            <a:r>
              <a:rPr lang="en-US" sz="25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VÌ G,H ∈ (AB)+</a:t>
            </a:r>
          </a:p>
          <a:p>
            <a:pPr algn="just">
              <a:lnSpc>
                <a:spcPts val="3591"/>
              </a:lnSpc>
              <a:spcBef>
                <a:spcPct val="0"/>
              </a:spcBef>
            </a:pPr>
            <a:r>
              <a:rPr lang="en-US" sz="25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⇒ AB → GH là thành viên của  F+</a:t>
            </a:r>
          </a:p>
          <a:p>
            <a:pPr algn="just">
              <a:lnSpc>
                <a:spcPts val="3591"/>
              </a:lnSpc>
              <a:spcBef>
                <a:spcPct val="0"/>
              </a:spcBef>
            </a:pPr>
            <a:endParaRPr lang="en-US" sz="2565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9478" y="553051"/>
            <a:ext cx="13277368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PHẦN B - BÀI TẬP CHUẨN HÓA CSDL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821966" y="347628"/>
            <a:ext cx="323576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LƯU THỊ THANH TRÚC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6144" y="2327893"/>
            <a:ext cx="10031313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3/ CHO LƯỢC ĐỒ QUAN HỆ Q VÀ TẬP PHỤ THUỘC HÀM 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B) F={AB→C;B→D;CD→E;CE→GH;G→A} CHỨNG MINH RẰNG AB → E; AB → G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509456" y="3443588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64085" y="3911583"/>
            <a:ext cx="10163800" cy="557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  <a:spcBef>
                <a:spcPct val="0"/>
              </a:spcBef>
            </a:pPr>
            <a:r>
              <a:rPr lang="en-US" sz="26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Bao đóng của AB:</a:t>
            </a:r>
          </a:p>
          <a:p>
            <a:pPr algn="l">
              <a:lnSpc>
                <a:spcPts val="3731"/>
              </a:lnSpc>
              <a:spcBef>
                <a:spcPct val="0"/>
              </a:spcBef>
            </a:pPr>
            <a:r>
              <a:rPr lang="en-US" sz="26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Ký hiệu: (AB)+</a:t>
            </a:r>
          </a:p>
          <a:p>
            <a:pPr algn="l">
              <a:lnSpc>
                <a:spcPts val="3731"/>
              </a:lnSpc>
              <a:spcBef>
                <a:spcPct val="0"/>
              </a:spcBef>
            </a:pPr>
            <a:r>
              <a:rPr lang="en-US" sz="26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 ∈ (AB)+ ⇒ (AB)+ = {A,B}</a:t>
            </a:r>
          </a:p>
          <a:p>
            <a:pPr algn="l">
              <a:lnSpc>
                <a:spcPts val="3731"/>
              </a:lnSpc>
              <a:spcBef>
                <a:spcPct val="0"/>
              </a:spcBef>
            </a:pPr>
            <a:r>
              <a:rPr lang="en-US" sz="26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AB→C⇒(AB)+={A,B,C}</a:t>
            </a:r>
          </a:p>
          <a:p>
            <a:pPr algn="l">
              <a:lnSpc>
                <a:spcPts val="3731"/>
              </a:lnSpc>
              <a:spcBef>
                <a:spcPct val="0"/>
              </a:spcBef>
            </a:pPr>
            <a:r>
              <a:rPr lang="en-US" sz="26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B→D⇒(AB)+={A,B,C,D}</a:t>
            </a:r>
          </a:p>
          <a:p>
            <a:pPr algn="l">
              <a:lnSpc>
                <a:spcPts val="3731"/>
              </a:lnSpc>
              <a:spcBef>
                <a:spcPct val="0"/>
              </a:spcBef>
            </a:pPr>
            <a:r>
              <a:rPr lang="en-US" sz="26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CD→E, vì C,D ∈ (AB)+ ⇒ E ∈ (AB)+⇒(AB)+={A,B,C,D,E}</a:t>
            </a:r>
          </a:p>
          <a:p>
            <a:pPr algn="l">
              <a:lnSpc>
                <a:spcPts val="3731"/>
              </a:lnSpc>
              <a:spcBef>
                <a:spcPct val="0"/>
              </a:spcBef>
            </a:pPr>
            <a:r>
              <a:rPr lang="en-US" sz="26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CE→GH, vì C,E ∈ (AB)+ ⇒ G,H ∈ (AB)+⇒(AB)+={A,B,C,D,E,G,H}</a:t>
            </a:r>
          </a:p>
          <a:p>
            <a:pPr algn="l">
              <a:lnSpc>
                <a:spcPts val="3731"/>
              </a:lnSpc>
              <a:spcBef>
                <a:spcPct val="0"/>
              </a:spcBef>
            </a:pPr>
            <a:r>
              <a:rPr lang="en-US" sz="26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G→AG, nhưng A đã có sẵn → không thay đổi.</a:t>
            </a:r>
          </a:p>
          <a:p>
            <a:pPr algn="l">
              <a:lnSpc>
                <a:spcPts val="3731"/>
              </a:lnSpc>
              <a:spcBef>
                <a:spcPct val="0"/>
              </a:spcBef>
            </a:pPr>
            <a:r>
              <a:rPr lang="en-US" sz="26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Vậy (AB)+={A,B,C,D,E,G,H}</a:t>
            </a:r>
          </a:p>
          <a:p>
            <a:pPr algn="l">
              <a:lnSpc>
                <a:spcPts val="3731"/>
              </a:lnSpc>
              <a:spcBef>
                <a:spcPct val="0"/>
              </a:spcBef>
            </a:pPr>
            <a:r>
              <a:rPr lang="en-US" sz="26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 ∈ (AB)+ ⇒ AB→E</a:t>
            </a:r>
          </a:p>
          <a:p>
            <a:pPr algn="l">
              <a:lnSpc>
                <a:spcPts val="3731"/>
              </a:lnSpc>
              <a:spcBef>
                <a:spcPct val="0"/>
              </a:spcBef>
            </a:pPr>
            <a:r>
              <a:rPr lang="en-US" sz="26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 ∈(AB)+ ⇒ AB→G</a:t>
            </a:r>
          </a:p>
          <a:p>
            <a:pPr algn="l">
              <a:lnSpc>
                <a:spcPts val="3731"/>
              </a:lnSpc>
              <a:spcBef>
                <a:spcPct val="0"/>
              </a:spcBef>
            </a:pPr>
            <a:endParaRPr lang="en-US" sz="2665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32158" y="2365993"/>
            <a:ext cx="4714743" cy="3296775"/>
          </a:xfrm>
          <a:custGeom>
            <a:avLst/>
            <a:gdLst/>
            <a:ahLst/>
            <a:cxnLst/>
            <a:rect l="l" t="t" r="r" b="b"/>
            <a:pathLst>
              <a:path w="4714743" h="3296775">
                <a:moveTo>
                  <a:pt x="0" y="0"/>
                </a:moveTo>
                <a:lnTo>
                  <a:pt x="4714743" y="0"/>
                </a:lnTo>
                <a:lnTo>
                  <a:pt x="4714743" y="3296775"/>
                </a:lnTo>
                <a:lnTo>
                  <a:pt x="0" y="3296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9478" y="553051"/>
            <a:ext cx="13277368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PHẦN B - BÀI TẬP CHUẨN HÓA CSDL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21966" y="347628"/>
            <a:ext cx="323576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LƯU THỊ THANH TRÚC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6144" y="2327893"/>
            <a:ext cx="10031313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4/ CHO QUAN HỆ R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667022" y="4938077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1345" y="5931595"/>
            <a:ext cx="8156139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TRONG CÁC PHỤ THUỘC HÀM SAU ĐÂY,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PTH NÀO KHÔNG THỎA A → B; A → C; B → A; C → D; D → C; D → A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endParaRPr lang="en-US" sz="2000" b="1">
              <a:solidFill>
                <a:srgbClr val="000000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404885" y="5626207"/>
            <a:ext cx="8883115" cy="2652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7"/>
              </a:lnSpc>
              <a:spcBef>
                <a:spcPct val="0"/>
              </a:spcBef>
            </a:pPr>
            <a:r>
              <a:rPr lang="en-US" sz="25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Xét A → B: ta thấy A2 = A4 = y mà B2 ≠ B4 =&gt; Không thoả</a:t>
            </a:r>
          </a:p>
          <a:p>
            <a:pPr algn="l">
              <a:lnSpc>
                <a:spcPts val="3507"/>
              </a:lnSpc>
              <a:spcBef>
                <a:spcPct val="0"/>
              </a:spcBef>
            </a:pPr>
            <a:r>
              <a:rPr lang="en-US" sz="25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Xét A → C: ta thấy A2 = A4 = y mà C2 ≠ C4 =&gt; Không thoả</a:t>
            </a:r>
          </a:p>
          <a:p>
            <a:pPr algn="l">
              <a:lnSpc>
                <a:spcPts val="3507"/>
              </a:lnSpc>
              <a:spcBef>
                <a:spcPct val="0"/>
              </a:spcBef>
            </a:pPr>
            <a:r>
              <a:rPr lang="en-US" sz="25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Xét C → D: ta thấy C3 = D3 = y =&gt; Thoả</a:t>
            </a:r>
          </a:p>
          <a:p>
            <a:pPr algn="l">
              <a:lnSpc>
                <a:spcPts val="3507"/>
              </a:lnSpc>
              <a:spcBef>
                <a:spcPct val="0"/>
              </a:spcBef>
            </a:pPr>
            <a:r>
              <a:rPr lang="en-US" sz="25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Xét D → C: ta thấy D1 = D3 = y mà C1 ≠ C3 =&gt; Không thoả</a:t>
            </a:r>
          </a:p>
          <a:p>
            <a:pPr algn="l">
              <a:lnSpc>
                <a:spcPts val="3507"/>
              </a:lnSpc>
              <a:spcBef>
                <a:spcPct val="0"/>
              </a:spcBef>
            </a:pPr>
            <a:r>
              <a:rPr lang="en-US" sz="25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Xét D → A: ta thấy A2 = A4 = y mà D2 ≠ D4 =&gt; Không thoả</a:t>
            </a:r>
          </a:p>
          <a:p>
            <a:pPr algn="l">
              <a:lnSpc>
                <a:spcPts val="3507"/>
              </a:lnSpc>
              <a:spcBef>
                <a:spcPct val="0"/>
              </a:spcBef>
            </a:pPr>
            <a:endParaRPr lang="en-US" sz="2505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38162" y="5043788"/>
            <a:ext cx="10418331" cy="5243212"/>
          </a:xfrm>
          <a:custGeom>
            <a:avLst/>
            <a:gdLst/>
            <a:ahLst/>
            <a:cxnLst/>
            <a:rect l="l" t="t" r="r" b="b"/>
            <a:pathLst>
              <a:path w="10418331" h="5243212">
                <a:moveTo>
                  <a:pt x="0" y="0"/>
                </a:moveTo>
                <a:lnTo>
                  <a:pt x="10418330" y="0"/>
                </a:lnTo>
                <a:lnTo>
                  <a:pt x="10418330" y="5243212"/>
                </a:lnTo>
                <a:lnTo>
                  <a:pt x="0" y="52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9478" y="553051"/>
            <a:ext cx="13277368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PHẦN B - BÀI TẬP CHUẨN HÓA CSDL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21966" y="347628"/>
            <a:ext cx="323576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LƯU THỊ THANH TRÚC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6144" y="2327893"/>
            <a:ext cx="10031313" cy="271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5/ HÃY TÌM TẤT CẢ CÁC KHÓA CHO LƯỢC ĐỒ QUAN HỆ SAU: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Q(BROKER,OFFICE,STOCK,QUANTITY,INVESTOR,DIVIDENT)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F={STOCK → DIVIDENT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INVESTOR → BROKER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INVESTOR,STOCK → QUANTITY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BROKER → OFFICE 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78006" y="4485161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88584" y="5660426"/>
            <a:ext cx="3823216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TN = { INVESTOR , STOCK 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TG={ BROKER }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52" y="200025"/>
            <a:ext cx="13277368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PHẦN B - BÀI TẬP CHUẨN HÓA CSDL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191417" y="347628"/>
            <a:ext cx="249686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TRẦN QUANG TÚ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3875" y="1819275"/>
            <a:ext cx="10031313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6/ XÉT LƯỢC ĐỒ QUAN HỆ VÀ TẬP PHỤ THUỘC DỮ LIỆU: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Q(C,T,H,R,S,G)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f={ f₁: C→T; f₂: HR→ C; f₃: HT→ R; f₄: CS→ G; f₅: HS→ R}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Tìm phủ tối thiểu của 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368952" y="3381375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20661" y="3725545"/>
            <a:ext cx="13819186" cy="6464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Phân tích tập phụ thuộc dữ liệu f: </a:t>
            </a:r>
          </a:p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f1: C → T: C xác định duy nhất T.</a:t>
            </a:r>
          </a:p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f2: HR → C: HR xác định duy nhất C. </a:t>
            </a:r>
          </a:p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f3: HT → R: HT xác định duy nhất R. </a:t>
            </a:r>
          </a:p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f4: CS → G: CS xác định duy nhất G. </a:t>
            </a:r>
          </a:p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f5: HS → R: HS xác định duy nhất R.</a:t>
            </a:r>
          </a:p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 Xác định các thuộc tính phụ thuộc: </a:t>
            </a:r>
          </a:p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T phụ thuộc vào C (f1: C → T). </a:t>
            </a:r>
          </a:p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S phụ thuộc vào C (f4: CS → G, suy ra CS → CSG, suy ra CS → C). </a:t>
            </a:r>
          </a:p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Loại bỏ các phụ thuộc hàm thừa:</a:t>
            </a:r>
          </a:p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 • f2: Do C → T và HR → C, ta có thể suy ra HR → T. Do đó, f2 là phụ thuộc hàm thừa.</a:t>
            </a:r>
          </a:p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 • f5: Do HT → R và HS → T, ta có thể suy ra HS → R. Do đó, f5 là phụ thuộc hàm thừa. Sau khi loại bỏ các phụ thuộc hàm thừa, </a:t>
            </a:r>
          </a:p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 còn lại tập phụ thuộc hàm tối thiểu sau: </a:t>
            </a:r>
          </a:p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f1: C → T </a:t>
            </a:r>
          </a:p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f3: HT → R </a:t>
            </a:r>
          </a:p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f4: CS → G Kiểm tra tính tối thiểu: </a:t>
            </a:r>
          </a:p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Loại bỏ f1: Việc loại bỏ f1 sẽ vi phạm phụ thuộc hàm f2 (HR → C). </a:t>
            </a:r>
          </a:p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Loại bỏ f3: Việc loại bỏ f3 sẽ vi phạm phụ thuộc hàm f5 (HS → R). </a:t>
            </a:r>
          </a:p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Loại bỏ f4: Việc loại bỏ f4 không vi phạm bất kỳ phụ thuộc hàm nào khác. Do đó, tập phụ thuộc hàm f1, f3, f4 là tối thiểu. </a:t>
            </a:r>
          </a:p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sz="17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Kết luận: Phủ tối thiểu của F cho lược đồ quan hệ hệ Q và tập phụ thuộc dữ liệu f là { C  →T, HT →R, CS  →G }</a:t>
            </a:r>
          </a:p>
          <a:p>
            <a:pPr algn="l">
              <a:lnSpc>
                <a:spcPts val="2494"/>
              </a:lnSpc>
              <a:spcBef>
                <a:spcPct val="0"/>
              </a:spcBef>
            </a:pPr>
            <a:endParaRPr lang="en-US" sz="178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97435" y="216306"/>
            <a:ext cx="10861865" cy="9854389"/>
          </a:xfrm>
          <a:custGeom>
            <a:avLst/>
            <a:gdLst/>
            <a:ahLst/>
            <a:cxnLst/>
            <a:rect l="l" t="t" r="r" b="b"/>
            <a:pathLst>
              <a:path w="10861865" h="9854389">
                <a:moveTo>
                  <a:pt x="0" y="0"/>
                </a:moveTo>
                <a:lnTo>
                  <a:pt x="10861865" y="0"/>
                </a:lnTo>
                <a:lnTo>
                  <a:pt x="10861865" y="9854388"/>
                </a:lnTo>
                <a:lnTo>
                  <a:pt x="0" y="985438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4742" y="923925"/>
            <a:ext cx="11053770" cy="385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PHÂN CÔNG </a:t>
            </a:r>
          </a:p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CÔNG VIỆC VÀ </a:t>
            </a:r>
          </a:p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MỨC ĐỘ </a:t>
            </a:r>
          </a:p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HOÀN THÀNH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64369" y="7170135"/>
            <a:ext cx="2088165" cy="208816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52" y="200025"/>
            <a:ext cx="13277368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PHẦN B - BÀI TẬP CHUẨN HÓA CSDL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191417" y="347628"/>
            <a:ext cx="249686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TRẦN QUANG TÚ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3875" y="1819275"/>
            <a:ext cx="10031313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7/ Q(A,B,C,D,E,H)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F={A → E; C → D; E → DH}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Chứng minh K={A,B,C} là khóa duy nhất của Q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368952" y="3381375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17388" y="4277182"/>
            <a:ext cx="15062486" cy="457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  <a:spcBef>
                <a:spcPct val="0"/>
              </a:spcBef>
            </a:pPr>
            <a:r>
              <a:rPr lang="en-US" sz="241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 có:</a:t>
            </a:r>
          </a:p>
          <a:p>
            <a:pPr algn="l">
              <a:lnSpc>
                <a:spcPts val="3377"/>
              </a:lnSpc>
              <a:spcBef>
                <a:spcPct val="0"/>
              </a:spcBef>
            </a:pPr>
            <a:r>
              <a:rPr lang="en-US" sz="241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Ban đầu: K⁺ = {A, B, C}</a:t>
            </a:r>
          </a:p>
          <a:p>
            <a:pPr algn="l">
              <a:lnSpc>
                <a:spcPts val="3377"/>
              </a:lnSpc>
              <a:spcBef>
                <a:spcPct val="0"/>
              </a:spcBef>
            </a:pPr>
            <a:r>
              <a:rPr lang="en-US" sz="241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→ E ⇒ thêm E</a:t>
            </a:r>
          </a:p>
          <a:p>
            <a:pPr algn="l">
              <a:lnSpc>
                <a:spcPts val="3377"/>
              </a:lnSpc>
              <a:spcBef>
                <a:spcPct val="0"/>
              </a:spcBef>
            </a:pPr>
            <a:r>
              <a:rPr lang="en-US" sz="241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 → D ⇒ thêm D</a:t>
            </a:r>
          </a:p>
          <a:p>
            <a:pPr algn="l">
              <a:lnSpc>
                <a:spcPts val="3377"/>
              </a:lnSpc>
              <a:spcBef>
                <a:spcPct val="0"/>
              </a:spcBef>
            </a:pPr>
            <a:r>
              <a:rPr lang="en-US" sz="241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 → D, H ⇒ thêm H (D đã có)</a:t>
            </a:r>
          </a:p>
          <a:p>
            <a:pPr algn="l">
              <a:lnSpc>
                <a:spcPts val="3377"/>
              </a:lnSpc>
              <a:spcBef>
                <a:spcPct val="0"/>
              </a:spcBef>
            </a:pPr>
            <a:r>
              <a:rPr lang="en-US" sz="241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K⁺ = {A, B, C, D, E, H}</a:t>
            </a:r>
          </a:p>
          <a:p>
            <a:pPr algn="l">
              <a:lnSpc>
                <a:spcPts val="3377"/>
              </a:lnSpc>
              <a:spcBef>
                <a:spcPct val="0"/>
              </a:spcBef>
            </a:pPr>
            <a:r>
              <a:rPr lang="en-US" sz="241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Kết luận:</a:t>
            </a:r>
          </a:p>
          <a:p>
            <a:pPr algn="l">
              <a:lnSpc>
                <a:spcPts val="3377"/>
              </a:lnSpc>
              <a:spcBef>
                <a:spcPct val="0"/>
              </a:spcBef>
            </a:pPr>
            <a:r>
              <a:rPr lang="en-US" sz="241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(ABC)⁺ = {A, B, C, D, E, H} = Q</a:t>
            </a:r>
          </a:p>
          <a:p>
            <a:pPr algn="l">
              <a:lnSpc>
                <a:spcPts val="3377"/>
              </a:lnSpc>
              <a:spcBef>
                <a:spcPct val="0"/>
              </a:spcBef>
            </a:pPr>
            <a:r>
              <a:rPr lang="en-US" sz="241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⇒ {A, B, C} là một siêu khóa</a:t>
            </a:r>
          </a:p>
          <a:p>
            <a:pPr algn="l">
              <a:lnSpc>
                <a:spcPts val="3377"/>
              </a:lnSpc>
              <a:spcBef>
                <a:spcPct val="0"/>
              </a:spcBef>
            </a:pPr>
            <a:endParaRPr lang="en-US" sz="241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77"/>
              </a:lnSpc>
              <a:spcBef>
                <a:spcPct val="0"/>
              </a:spcBef>
            </a:pPr>
            <a:endParaRPr lang="en-US" sz="241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048632" y="3716020"/>
            <a:ext cx="7639645" cy="662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CHỨNG MINH K LÀ KHÓA TỐI THIỂU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 XÉT CÁC TẬP CON CỦA {A, B, C}: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AB⁺ = {A, B}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 A → E → D, H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 ⇒ AB⁺ = {A, B, E, D, H} (THIẾU C)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 ⇒ AB KHÔNG LÀ SIÊU KHÓA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AC⁺ = {A, C}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 A → E → D, H; C → D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 ⇒ AC⁺ = {A, C, E, D, H} (THIẾU B)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 ⇒ AC KHÔNG LÀ SIÊU KHÓA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BC⁺ = {B, C}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 C → D, NHƯNG KHÔNG CÓ A → KHÔNG CÓ E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 ⇒ BC⁺ = {B, C, D} (THIẾU A, E, H)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 ⇒ BC KHÔNG LÀ SIÊU KHÓA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 CÓ TẬP CON NÀO CỦA {A, B, C} LÀ SIÊU KHÓA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=&gt; K = {A, B, C} LÀ KHÓA DUY NHẤT CỦA QUAN HỆ Q.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70055" y="2533650"/>
            <a:ext cx="7191252" cy="5683020"/>
          </a:xfrm>
          <a:custGeom>
            <a:avLst/>
            <a:gdLst/>
            <a:ahLst/>
            <a:cxnLst/>
            <a:rect l="l" t="t" r="r" b="b"/>
            <a:pathLst>
              <a:path w="7191252" h="5683020">
                <a:moveTo>
                  <a:pt x="0" y="0"/>
                </a:moveTo>
                <a:lnTo>
                  <a:pt x="7191252" y="0"/>
                </a:lnTo>
                <a:lnTo>
                  <a:pt x="7191252" y="5683020"/>
                </a:lnTo>
                <a:lnTo>
                  <a:pt x="0" y="5683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252" y="200025"/>
            <a:ext cx="13277368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PHẦN B - BÀI TẬP CHUẨN HÓA CSDL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404231" y="161925"/>
            <a:ext cx="260103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TẠ TRƯỜNG KHÔI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26055" y="2134498"/>
            <a:ext cx="10031313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8/ Q(A,B,C,D)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F={AB→C; D→B; C→ABD}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HÃY tìm tất cả các khóa của Q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086605" y="1175576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21034" y="4694805"/>
            <a:ext cx="5842397" cy="271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TN = U – R = ABCD – ABCD = rỗng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TG = L giao R =  ABCD giao ABCD = ABCD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 có: (TN)+ = rỗng != Q+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Vậy các khóa của Q là: {C}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59477" y="1028700"/>
            <a:ext cx="5902284" cy="9058723"/>
          </a:xfrm>
          <a:custGeom>
            <a:avLst/>
            <a:gdLst/>
            <a:ahLst/>
            <a:cxnLst/>
            <a:rect l="l" t="t" r="r" b="b"/>
            <a:pathLst>
              <a:path w="5902284" h="9058723">
                <a:moveTo>
                  <a:pt x="0" y="0"/>
                </a:moveTo>
                <a:lnTo>
                  <a:pt x="5902285" y="0"/>
                </a:lnTo>
                <a:lnTo>
                  <a:pt x="5902285" y="9058723"/>
                </a:lnTo>
                <a:lnTo>
                  <a:pt x="0" y="9058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252" y="200025"/>
            <a:ext cx="13277368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PHẦN B - BÀI TẬP CHUẨN HÓA CSDL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404231" y="161925"/>
            <a:ext cx="260103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TẠ TRƯỜNG KHÔI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19275"/>
            <a:ext cx="10031313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endParaRPr/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9/ Q(A,B,C,D,E,G)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F={AB→C;C→ A;BC→D;ACD→B;D→EG;BE→C;CG→BD;CE→G}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HÃY tìm tất cả các khóa của Q.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073044" y="3716020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2721" y="4553518"/>
            <a:ext cx="7162707" cy="271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9"/>
              </a:lnSpc>
              <a:spcBef>
                <a:spcPct val="0"/>
              </a:spcBef>
            </a:pPr>
            <a:r>
              <a:rPr lang="en-US" sz="22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TN = U – R = ABCDEG – CADBEG = rỗng</a:t>
            </a:r>
          </a:p>
          <a:p>
            <a:pPr algn="l">
              <a:lnSpc>
                <a:spcPts val="3099"/>
              </a:lnSpc>
              <a:spcBef>
                <a:spcPct val="0"/>
              </a:spcBef>
            </a:pPr>
            <a:r>
              <a:rPr lang="en-US" sz="22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TG = L giao R = ABCDEG giao CADBEG = ABCDEG</a:t>
            </a:r>
          </a:p>
          <a:p>
            <a:pPr algn="l">
              <a:lnSpc>
                <a:spcPts val="3099"/>
              </a:lnSpc>
              <a:spcBef>
                <a:spcPct val="0"/>
              </a:spcBef>
            </a:pPr>
            <a:r>
              <a:rPr lang="en-US" sz="22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(TN)+ = rỗng != Q+</a:t>
            </a:r>
          </a:p>
          <a:p>
            <a:pPr algn="l">
              <a:lnSpc>
                <a:spcPts val="3099"/>
              </a:lnSpc>
              <a:spcBef>
                <a:spcPct val="0"/>
              </a:spcBef>
            </a:pPr>
            <a:endParaRPr lang="en-US" sz="2213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99"/>
              </a:lnSpc>
              <a:spcBef>
                <a:spcPct val="0"/>
              </a:spcBef>
            </a:pPr>
            <a:r>
              <a:rPr lang="en-US" sz="22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Vậy khóa của Q là: {A, B}, {B, C}, {B, D}, {B, E}, {C, D}, {C, E}, {C, G}</a:t>
            </a:r>
          </a:p>
          <a:p>
            <a:pPr algn="l">
              <a:lnSpc>
                <a:spcPts val="3099"/>
              </a:lnSpc>
              <a:spcBef>
                <a:spcPct val="0"/>
              </a:spcBef>
            </a:pPr>
            <a:endParaRPr lang="en-US" sz="2213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52" y="200025"/>
            <a:ext cx="13277368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PHẦN B - BÀI TẬP CHUẨN HÓA CSDL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591694" y="161925"/>
            <a:ext cx="369630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TÔ THỊ QUỲNH HƯƠNG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819275"/>
            <a:ext cx="10031313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10/ XÁC ĐỊNH PHỦ TỐI THIỂU CỦA TẬP PHỤ THUỘC HÀM SAU: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a) Q(A,B,C,D,E,G),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F={AB→C;C→A;BC→D;ACD→B;D→EG;BE→C;CG→BD;CE→AG}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088061" y="3050246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72013" y="3548698"/>
            <a:ext cx="10777387" cy="7126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Q (A, B, C, D, E, G)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 = {AB→C; C→A; BC→D; ACD→B; D→EG; BE→C; CG→BD; CE → AG}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Tách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từng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vế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phải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⇒ F =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{AB→C;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C→A;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BC→D;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ACD→B;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D→E; D→G;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BE→C;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CG→B; CG→D;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CE→A; CE→G}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có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PTH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nào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có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thể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rút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vế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trái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hoặc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loại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bỏ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Vậy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đây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đã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là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phủ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tối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thiểu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Kết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luận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Phủ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tối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thiểu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của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là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{AB→C; C→A; BC→D; ACD→B; D→E; D→G; BE→C; CG→B; CG→D; CE→A; CE→G}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52" y="200025"/>
            <a:ext cx="13277368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PHẦN B - BÀI TẬP CHUẨN HÓA CSDL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437167" y="161925"/>
            <a:ext cx="385083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TÔ THỊ QUỲNH HƯƠNG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81905" y="1906611"/>
            <a:ext cx="10031313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10/ XÁC ĐỊNH PHỦ TỐI THIỂU CỦA TẬP PHỤ THUỘC HÀM SAU: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B) Q(A,B,C)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F={A→B,A→C,B→A,C→A,B→C}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971936" y="3293074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20669" y="4097020"/>
            <a:ext cx="10031313" cy="6270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85"/>
              </a:lnSpc>
              <a:spcBef>
                <a:spcPct val="0"/>
              </a:spcBef>
            </a:pP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 = {A→B, A→C, B→A, C→A, B→C}</a:t>
            </a:r>
          </a:p>
          <a:p>
            <a:pPr algn="l">
              <a:lnSpc>
                <a:spcPts val="4085"/>
              </a:lnSpc>
              <a:spcBef>
                <a:spcPct val="0"/>
              </a:spcBef>
            </a:pP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Xét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bao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đóng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4085"/>
              </a:lnSpc>
              <a:spcBef>
                <a:spcPct val="0"/>
              </a:spcBef>
            </a:pP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A+ = {A, B, C}</a:t>
            </a:r>
          </a:p>
          <a:p>
            <a:pPr algn="l">
              <a:lnSpc>
                <a:spcPts val="4085"/>
              </a:lnSpc>
              <a:spcBef>
                <a:spcPct val="0"/>
              </a:spcBef>
            </a:pP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B+ = {B, A, C}</a:t>
            </a:r>
          </a:p>
          <a:p>
            <a:pPr algn="l">
              <a:lnSpc>
                <a:spcPts val="4085"/>
              </a:lnSpc>
              <a:spcBef>
                <a:spcPct val="0"/>
              </a:spcBef>
            </a:pP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C+ = {C, A, B}</a:t>
            </a:r>
          </a:p>
          <a:p>
            <a:pPr algn="l">
              <a:lnSpc>
                <a:spcPts val="4085"/>
              </a:lnSpc>
              <a:spcBef>
                <a:spcPct val="0"/>
              </a:spcBef>
            </a:pP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Mỗi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thuộc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tính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đều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có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thể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xác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định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toàn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bộ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Q.</a:t>
            </a:r>
          </a:p>
          <a:p>
            <a:pPr algn="l">
              <a:lnSpc>
                <a:spcPts val="4085"/>
              </a:lnSpc>
              <a:spcBef>
                <a:spcPct val="0"/>
              </a:spcBef>
            </a:pP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⇒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có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thể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giữ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2 PTH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tối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thiểu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Ví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dụ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4085"/>
              </a:lnSpc>
              <a:spcBef>
                <a:spcPct val="0"/>
              </a:spcBef>
            </a:pP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Giữ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lại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B→A, A→C</a:t>
            </a:r>
          </a:p>
          <a:p>
            <a:pPr algn="l">
              <a:lnSpc>
                <a:spcPts val="4085"/>
              </a:lnSpc>
              <a:spcBef>
                <a:spcPct val="0"/>
              </a:spcBef>
            </a:pP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Kết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luận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4085"/>
              </a:lnSpc>
              <a:spcBef>
                <a:spcPct val="0"/>
              </a:spcBef>
            </a:pP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Phủ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tối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thiểu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của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 </a:t>
            </a:r>
            <a:r>
              <a:rPr lang="en-US" sz="291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là</a:t>
            </a: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4085"/>
              </a:lnSpc>
              <a:spcBef>
                <a:spcPct val="0"/>
              </a:spcBef>
            </a:pPr>
            <a:r>
              <a:rPr lang="en-US" sz="291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 = {B→A, A→C}</a:t>
            </a:r>
          </a:p>
          <a:p>
            <a:pPr algn="l">
              <a:lnSpc>
                <a:spcPts val="4085"/>
              </a:lnSpc>
              <a:spcBef>
                <a:spcPct val="0"/>
              </a:spcBef>
            </a:pPr>
            <a:endParaRPr lang="en-US" sz="2918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52" y="200025"/>
            <a:ext cx="13277368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PHẦN B - BÀI TẬP CHUẨN HÓA CSDL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437167" y="161925"/>
            <a:ext cx="385083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TÔ THỊ QUỲNH HƯƠNG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81905" y="1906611"/>
            <a:ext cx="10031313" cy="271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11/ Xác định phủ tối thiểu của các tập phụ thuộc hàm sau: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a) Q1(ABCDEGH)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F₁={A→ H,AB→C,BC→D;G→B}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b)  Q2(ABCSXYZ)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F₂={S→A;AX→B;S→B;BY→C;CZ→X}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391366" y="4087784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45797" y="4403379"/>
            <a:ext cx="10391370" cy="6264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28"/>
              </a:lnSpc>
              <a:spcBef>
                <a:spcPct val="0"/>
              </a:spcBef>
            </a:pP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Q (A, B, C, D, E, G, H)</a:t>
            </a:r>
          </a:p>
          <a:p>
            <a:pPr algn="l">
              <a:lnSpc>
                <a:spcPts val="4128"/>
              </a:lnSpc>
              <a:spcBef>
                <a:spcPct val="0"/>
              </a:spcBef>
            </a:pP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 = {A→H, AB→C, BC→D, G→B}</a:t>
            </a:r>
          </a:p>
          <a:p>
            <a:pPr algn="l">
              <a:lnSpc>
                <a:spcPts val="4128"/>
              </a:lnSpc>
              <a:spcBef>
                <a:spcPct val="0"/>
              </a:spcBef>
            </a:pPr>
            <a:r>
              <a:rPr lang="en-US" sz="294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4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thể</a:t>
            </a: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4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rút</a:t>
            </a: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4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gọn</a:t>
            </a: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4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vế</a:t>
            </a: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4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trái</a:t>
            </a: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hay </a:t>
            </a:r>
            <a:r>
              <a:rPr lang="en-US" sz="294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loại</a:t>
            </a: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4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bỏ</a:t>
            </a: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PTH </a:t>
            </a:r>
            <a:r>
              <a:rPr lang="en-US" sz="294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nào</a:t>
            </a: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4128"/>
              </a:lnSpc>
              <a:spcBef>
                <a:spcPct val="0"/>
              </a:spcBef>
            </a:pPr>
            <a:r>
              <a:rPr lang="en-US" sz="294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Kết</a:t>
            </a: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4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luận</a:t>
            </a: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4128"/>
              </a:lnSpc>
              <a:spcBef>
                <a:spcPct val="0"/>
              </a:spcBef>
            </a:pPr>
            <a:r>
              <a:rPr lang="en-US" sz="294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Fmin</a:t>
            </a: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= {A→H, AB→C, BC→D, G→B}</a:t>
            </a:r>
          </a:p>
          <a:p>
            <a:pPr algn="l">
              <a:lnSpc>
                <a:spcPts val="4128"/>
              </a:lnSpc>
              <a:spcBef>
                <a:spcPct val="0"/>
              </a:spcBef>
            </a:pP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Q (A, B, C, S, X, Y, Z)</a:t>
            </a:r>
          </a:p>
          <a:p>
            <a:pPr algn="l">
              <a:lnSpc>
                <a:spcPts val="4128"/>
              </a:lnSpc>
              <a:spcBef>
                <a:spcPct val="0"/>
              </a:spcBef>
            </a:pP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 = {S→A; AX→B; S→B; BY→C; CZ→X}</a:t>
            </a:r>
          </a:p>
          <a:p>
            <a:pPr algn="l">
              <a:lnSpc>
                <a:spcPts val="4128"/>
              </a:lnSpc>
              <a:spcBef>
                <a:spcPct val="0"/>
              </a:spcBef>
            </a:pP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 → A </a:t>
            </a:r>
            <a:r>
              <a:rPr lang="en-US" sz="294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 → B ⇒ AX→B </a:t>
            </a:r>
            <a:r>
              <a:rPr lang="en-US" sz="294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là</a:t>
            </a: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4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dư</a:t>
            </a: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4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thừa</a:t>
            </a:r>
            <a:endParaRPr lang="en-US" sz="294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128"/>
              </a:lnSpc>
              <a:spcBef>
                <a:spcPct val="0"/>
              </a:spcBef>
            </a:pP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Rút </a:t>
            </a:r>
            <a:r>
              <a:rPr lang="en-US" sz="294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gọn</a:t>
            </a: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294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loại</a:t>
            </a: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AX→B</a:t>
            </a:r>
          </a:p>
          <a:p>
            <a:pPr algn="l">
              <a:lnSpc>
                <a:spcPts val="4128"/>
              </a:lnSpc>
              <a:spcBef>
                <a:spcPct val="0"/>
              </a:spcBef>
            </a:pPr>
            <a:r>
              <a:rPr lang="en-US" sz="294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Kết</a:t>
            </a: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4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luận</a:t>
            </a: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4128"/>
              </a:lnSpc>
              <a:spcBef>
                <a:spcPct val="0"/>
              </a:spcBef>
            </a:pPr>
            <a:r>
              <a:rPr lang="en-US" sz="294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Fmin</a:t>
            </a:r>
            <a:r>
              <a:rPr lang="en-US" sz="294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= {S→A, S→B, BY→C, CZ→X}</a:t>
            </a:r>
          </a:p>
          <a:p>
            <a:pPr algn="l">
              <a:lnSpc>
                <a:spcPts val="4128"/>
              </a:lnSpc>
              <a:spcBef>
                <a:spcPct val="0"/>
              </a:spcBef>
            </a:pPr>
            <a:endParaRPr lang="en-US" sz="294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52" y="200025"/>
            <a:ext cx="13277368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PHẦN B - BÀI TẬP CHUẨN HÓA CSDL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437167" y="161925"/>
            <a:ext cx="385083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TÔ THỊ QUỲNH HƯƠNG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9829" y="1819275"/>
            <a:ext cx="10031313" cy="271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11/ Xác định phủ tối thiểu của các tập phụ thuộc hàm sau: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c)  Q3(ABCDEGHIJ)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F₃={BG→D;G→J;AI→C;CE→H;BD→G;JH→A; D→I 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d)  Q4(ABCDEGHIJ)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F₄={BH→I;GC→A;I→J;AE→G;D→B;I→H}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391366" y="4087784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22304" y="4478020"/>
            <a:ext cx="11198695" cy="6024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 Q (A, B, C, D, E, G, H, I, J)</a:t>
            </a:r>
          </a:p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 = {BG→D; G→J; AI→C; CE→H; BD→G; JH→A; D→I}</a:t>
            </a:r>
          </a:p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05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5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có</a:t>
            </a: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5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phụ</a:t>
            </a: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5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thuộc</a:t>
            </a: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5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nào</a:t>
            </a: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5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dư</a:t>
            </a: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5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thừa</a:t>
            </a: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05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Kết</a:t>
            </a: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5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luận</a:t>
            </a: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05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Fmin</a:t>
            </a: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= {BG→D; G→J; AI→C; CE→H; BD→G; JH→A; D→I}</a:t>
            </a:r>
          </a:p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d) Q (A, B, C, D, E, G, H, I, J)</a:t>
            </a:r>
          </a:p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 = {BH→I; GC→A; I→J; AE→G; D→B; I→H}</a:t>
            </a:r>
          </a:p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05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5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có</a:t>
            </a: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PTH </a:t>
            </a:r>
            <a:r>
              <a:rPr lang="en-US" sz="305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nào</a:t>
            </a: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5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có</a:t>
            </a: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5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thể</a:t>
            </a: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5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rút</a:t>
            </a: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5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hoặc</a:t>
            </a: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5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bỏ</a:t>
            </a: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05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Kết</a:t>
            </a: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5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luận</a:t>
            </a: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05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Fmin</a:t>
            </a:r>
            <a:r>
              <a:rPr lang="en-US" sz="305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= {BH→I; GC→A; I→J; AE→G; D→B; I→H}</a:t>
            </a:r>
          </a:p>
          <a:p>
            <a:pPr algn="l">
              <a:lnSpc>
                <a:spcPts val="4279"/>
              </a:lnSpc>
              <a:spcBef>
                <a:spcPct val="0"/>
              </a:spcBef>
            </a:pPr>
            <a:endParaRPr lang="en-US" sz="3056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TỔNG HỢP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437167" y="161925"/>
            <a:ext cx="385083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TRẦN QUANG TÚ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3604" y="1333559"/>
            <a:ext cx="10031313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1/ CHO BIẾT DẠNG CHUẨN CỦA CÁC LƯỢC ĐỒ QUAN HỆ SAU: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a) Q(ABCDEG);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50368" y="2281932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69172" y="2607052"/>
            <a:ext cx="12031479" cy="821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Tìm khóa</a:t>
            </a:r>
          </a:p>
          <a:p>
            <a:pPr algn="l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→ BC</a:t>
            </a:r>
          </a:p>
          <a:p>
            <a:pPr algn="l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 → DE</a:t>
            </a:r>
          </a:p>
          <a:p>
            <a:pPr algn="l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 → G</a:t>
            </a:r>
          </a:p>
          <a:p>
            <a:pPr algn="l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⇒ A⁺ = {A, B, C}</a:t>
            </a:r>
          </a:p>
          <a:p>
            <a:pPr algn="l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⇒ C⁺ = {C, D, E}</a:t>
            </a:r>
          </a:p>
          <a:p>
            <a:pPr algn="l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⇒ E⁺ = {E, G}</a:t>
            </a:r>
          </a:p>
          <a:p>
            <a:pPr algn="l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⇒ A⁺ = {A, B, C, D, E, G}</a:t>
            </a:r>
          </a:p>
          <a:p>
            <a:pPr algn="l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A là khóa</a:t>
            </a:r>
          </a:p>
          <a:p>
            <a:pPr algn="l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Kiểm tra dạng chuẩn</a:t>
            </a:r>
          </a:p>
          <a:p>
            <a:pPr algn="l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Vì chỉ có khóa A là khóa duy nhất nên mọi thuộc tính đều phụ</a:t>
            </a:r>
          </a:p>
          <a:p>
            <a:pPr algn="l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thuộc đầy đủ vào khóa → Q đạt chuẩn 2NF</a:t>
            </a:r>
          </a:p>
          <a:p>
            <a:pPr algn="l">
              <a:lnSpc>
                <a:spcPts val="3244"/>
              </a:lnSpc>
              <a:spcBef>
                <a:spcPct val="0"/>
              </a:spcBef>
            </a:pPr>
            <a:endParaRPr lang="en-US" sz="2317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Phụ thuộc C → DE: vế trái không phải siêu khóa</a:t>
            </a:r>
          </a:p>
          <a:p>
            <a:pPr algn="l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Phụ thuộc E → G: vế trái không phải siêu khóa</a:t>
            </a:r>
          </a:p>
          <a:p>
            <a:pPr algn="l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Không đạt BCNF</a:t>
            </a:r>
          </a:p>
          <a:p>
            <a:pPr algn="l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D và E không là thuộc tính nguyên tố → Không đạt 3NF</a:t>
            </a:r>
          </a:p>
          <a:p>
            <a:pPr algn="l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Kết luận: Quan hệ Q(ABCDEG) ở 2NF</a:t>
            </a:r>
          </a:p>
          <a:p>
            <a:pPr algn="l">
              <a:lnSpc>
                <a:spcPts val="3244"/>
              </a:lnSpc>
              <a:spcBef>
                <a:spcPct val="0"/>
              </a:spcBef>
            </a:pPr>
            <a:endParaRPr lang="en-US" sz="2317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244"/>
              </a:lnSpc>
              <a:spcBef>
                <a:spcPct val="0"/>
              </a:spcBef>
            </a:pPr>
            <a:endParaRPr lang="en-US" sz="2317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TỔNG HỢP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437167" y="161925"/>
            <a:ext cx="385083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TRẦN QUANG TÚ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8131" y="1333619"/>
            <a:ext cx="10031313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1/ CHO BIẾT DẠNG CHUẨN CỦA CÁC LƯỢC ĐỒ QUAN HỆ SAU: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B) Q(ABCDEGH);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F={C→AB, D→E, B→G}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00420" y="2792214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60517" y="3460234"/>
            <a:ext cx="10179242" cy="690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7"/>
              </a:lnSpc>
              <a:spcBef>
                <a:spcPct val="0"/>
              </a:spcBef>
            </a:pPr>
            <a:r>
              <a: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Tìm khóa</a:t>
            </a:r>
          </a:p>
          <a:p>
            <a:pPr algn="l">
              <a:lnSpc>
                <a:spcPts val="3637"/>
              </a:lnSpc>
              <a:spcBef>
                <a:spcPct val="0"/>
              </a:spcBef>
            </a:pPr>
            <a:r>
              <a: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 → AB</a:t>
            </a:r>
          </a:p>
          <a:p>
            <a:pPr algn="l">
              <a:lnSpc>
                <a:spcPts val="3637"/>
              </a:lnSpc>
              <a:spcBef>
                <a:spcPct val="0"/>
              </a:spcBef>
            </a:pPr>
            <a:r>
              <a: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⇒ C⁺ = {A, B, C}</a:t>
            </a:r>
          </a:p>
          <a:p>
            <a:pPr algn="l">
              <a:lnSpc>
                <a:spcPts val="3637"/>
              </a:lnSpc>
              <a:spcBef>
                <a:spcPct val="0"/>
              </a:spcBef>
            </a:pPr>
            <a:r>
              <a: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 → E ⇒ CD⁺ = {A, B, C, D, E}</a:t>
            </a:r>
          </a:p>
          <a:p>
            <a:pPr algn="l">
              <a:lnSpc>
                <a:spcPts val="3637"/>
              </a:lnSpc>
              <a:spcBef>
                <a:spcPct val="0"/>
              </a:spcBef>
            </a:pPr>
            <a:r>
              <a: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 → G ⇒ CD⁺ = {A, B, C, D, E, G}</a:t>
            </a:r>
          </a:p>
          <a:p>
            <a:pPr algn="l">
              <a:lnSpc>
                <a:spcPts val="3637"/>
              </a:lnSpc>
              <a:spcBef>
                <a:spcPct val="0"/>
              </a:spcBef>
            </a:pPr>
            <a:r>
              <a: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Thêm H vào ⇒ CDH⁺ = {A, B, C, D, E, G, H}</a:t>
            </a:r>
          </a:p>
          <a:p>
            <a:pPr algn="l">
              <a:lnSpc>
                <a:spcPts val="3637"/>
              </a:lnSpc>
              <a:spcBef>
                <a:spcPct val="0"/>
              </a:spcBef>
            </a:pPr>
            <a:r>
              <a: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Q có 7 thuộc tính ⇒ CDH là khóa</a:t>
            </a:r>
          </a:p>
          <a:p>
            <a:pPr algn="l">
              <a:lnSpc>
                <a:spcPts val="3637"/>
              </a:lnSpc>
              <a:spcBef>
                <a:spcPct val="0"/>
              </a:spcBef>
            </a:pPr>
            <a:r>
              <a: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Bước 2: Kiểm tra dạng chuẩn</a:t>
            </a:r>
          </a:p>
          <a:p>
            <a:pPr algn="l">
              <a:lnSpc>
                <a:spcPts val="3637"/>
              </a:lnSpc>
              <a:spcBef>
                <a:spcPct val="0"/>
              </a:spcBef>
            </a:pPr>
            <a:r>
              <a: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 → AB: vế trái không là siêu khóa</a:t>
            </a:r>
          </a:p>
          <a:p>
            <a:pPr algn="l">
              <a:lnSpc>
                <a:spcPts val="3637"/>
              </a:lnSpc>
              <a:spcBef>
                <a:spcPct val="0"/>
              </a:spcBef>
            </a:pPr>
            <a:r>
              <a: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 → E: vế trái không là siêu khóa</a:t>
            </a:r>
          </a:p>
          <a:p>
            <a:pPr algn="l">
              <a:lnSpc>
                <a:spcPts val="3637"/>
              </a:lnSpc>
              <a:spcBef>
                <a:spcPct val="0"/>
              </a:spcBef>
            </a:pPr>
            <a:r>
              <a: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 → G: vế trái không là siêu khóa</a:t>
            </a:r>
          </a:p>
          <a:p>
            <a:pPr algn="l">
              <a:lnSpc>
                <a:spcPts val="3637"/>
              </a:lnSpc>
              <a:spcBef>
                <a:spcPct val="0"/>
              </a:spcBef>
            </a:pPr>
            <a:r>
              <a: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Không đạt BCNF</a:t>
            </a:r>
          </a:p>
          <a:p>
            <a:pPr algn="l">
              <a:lnSpc>
                <a:spcPts val="3637"/>
              </a:lnSpc>
              <a:spcBef>
                <a:spcPct val="0"/>
              </a:spcBef>
            </a:pPr>
            <a:r>
              <a: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A, B, E, G không phải thuộc tính nguyên tố → Không đạt 3NF</a:t>
            </a:r>
          </a:p>
          <a:p>
            <a:pPr algn="l">
              <a:lnSpc>
                <a:spcPts val="3637"/>
              </a:lnSpc>
              <a:spcBef>
                <a:spcPct val="0"/>
              </a:spcBef>
            </a:pPr>
            <a:r>
              <a: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Kết luận: Quan hệ Q(ABCDEGH) ở 1NF</a:t>
            </a:r>
          </a:p>
          <a:p>
            <a:pPr algn="l">
              <a:lnSpc>
                <a:spcPts val="3637"/>
              </a:lnSpc>
              <a:spcBef>
                <a:spcPct val="0"/>
              </a:spcBef>
            </a:pPr>
            <a:endParaRPr lang="en-US" sz="259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TỔNG HỢP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437167" y="161925"/>
            <a:ext cx="385083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TRẦN QUANG TÚ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8131" y="1333619"/>
            <a:ext cx="10031313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1/ CHO BIẾT DẠNG CHUẨN CỦA CÁC LƯỢC ĐỒ QUAN HỆ SAU: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C) Q(ABCDEGH)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F={A→BC, D→E, H→G}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00420" y="2792214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17723" y="3117334"/>
            <a:ext cx="10641277" cy="727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Tập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phụ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thuộc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hàm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 = { A → BC, D → E, H → G }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Tìm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khóa</a:t>
            </a:r>
            <a:endParaRPr lang="en-US" sz="27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→ BC ⇒ A⁺ = {A, B, C}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 → E ⇒ AD⁺ = {A, B, C, D, E}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 → G ⇒ ADH⁺ = {A, B, C, D, E, H, G}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Thiếu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 ⇒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giả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sử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ADHF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là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khóa</a:t>
            </a:r>
            <a:endParaRPr lang="en-US" sz="27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Kiểm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dạng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chuẩn</a:t>
            </a:r>
            <a:endParaRPr lang="en-US" sz="27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→ BC: A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là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siêu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khóa</a:t>
            </a:r>
            <a:endParaRPr lang="en-US" sz="27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 → E: D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là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siêu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khóa</a:t>
            </a:r>
            <a:endParaRPr lang="en-US" sz="27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 → G: H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là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siêu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khóa</a:t>
            </a:r>
            <a:endParaRPr lang="en-US" sz="27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đạt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BCNF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B, C, E, G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là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thuộc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tính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nguyên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tố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→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đạt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3NF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Kết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luận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Quan </a:t>
            </a:r>
            <a:r>
              <a:rPr lang="en-US" sz="27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hệ</a:t>
            </a:r>
            <a:r>
              <a:rPr lang="en-US" sz="27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Q(ABCDEGH) ở 1NF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endParaRPr lang="en-US" sz="27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5327" y="209126"/>
            <a:ext cx="13277368" cy="248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PHẦN A - XÂY DỰNG LƯỢC ĐỒ ERD VÀ TẠO CSDL</a:t>
            </a:r>
          </a:p>
          <a:p>
            <a:pPr algn="l">
              <a:lnSpc>
                <a:spcPts val="6599"/>
              </a:lnSpc>
            </a:pPr>
            <a:endParaRPr lang="en-US" sz="5499" b="1">
              <a:solidFill>
                <a:srgbClr val="24508C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150126" y="2178911"/>
            <a:ext cx="13314214" cy="8668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endParaRPr/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1. Thuộc tính: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Mã đơn vị, Tên đơn vị, Số điện thoại đơn vị, Địa chỉ đơn vị.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Mã nhân viên, Tên nhân viên, Giới tính nhân viên, Địa chỉ nhân viên, Số điện thoại của nhân viên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Mã dự án, Tên dự án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Mã khách hàng, tên khách hàng, Địa chỉ khách hàng, Số điện thoại của khách hàng.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Mã hàng, Tên hàng, Số lượng trong kho.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Lượng đặt hàng, Ngày đặt hàng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2. Các Quy tắc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Một đơn vị thuê 1 hoặc nhiều nhân viên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Một đơn vị được quản lý bởi 1 người quản lý. Đó là một nhân viên.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Một nhân viên chỉ làm việc cho 1 đơn vị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Một nhân viên có thể làm việc cho 1 dự án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Mỗi dự án có thể thuê 1 hoặc nhiều nhân viên</a:t>
            </a:r>
          </a:p>
          <a:p>
            <a:pPr algn="just">
              <a:lnSpc>
                <a:spcPts val="3640"/>
              </a:lnSpc>
            </a:pPr>
            <a:endParaRPr lang="en-US" sz="2600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640"/>
              </a:lnSpc>
            </a:pPr>
            <a:endParaRPr lang="en-US" sz="2600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640"/>
              </a:lnSpc>
            </a:pPr>
            <a:endParaRPr lang="en-US" sz="2600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5092861" y="8023675"/>
            <a:ext cx="9567614" cy="956761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311940" y="-2923420"/>
            <a:ext cx="3952120" cy="395212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-640183" y="2043991"/>
            <a:ext cx="16168772" cy="8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2550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TẬP 2: CHO CÁC THUỘC TÍNH, CÁC QUY TẮC QUẢN LÝ CỦA MỘT ĐƠN VỊ.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  <a:endParaRPr lang="en-US" sz="2550" b="1">
              <a:solidFill>
                <a:srgbClr val="000000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TỔNG HỢP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437167" y="161925"/>
            <a:ext cx="385083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TRẦN QUANG TÚ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8131" y="1333619"/>
            <a:ext cx="10031313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1/ CHO BIẾT DẠNG CHUẨN CỦA CÁC LƯỢC ĐỒ QUAN HỆ SAU: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D) Q(ABCDEG);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F={AB→C, C→B, ABD→E, G→A}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00420" y="2792214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6979" y="3211314"/>
            <a:ext cx="10243300" cy="7288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8"/>
              </a:lnSpc>
              <a:spcBef>
                <a:spcPct val="0"/>
              </a:spcBef>
            </a:pPr>
            <a:r>
              <a:rPr lang="en-US" sz="27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Tìm khóa</a:t>
            </a:r>
          </a:p>
          <a:p>
            <a:pPr algn="l">
              <a:lnSpc>
                <a:spcPts val="3838"/>
              </a:lnSpc>
              <a:spcBef>
                <a:spcPct val="0"/>
              </a:spcBef>
            </a:pPr>
            <a:r>
              <a:rPr lang="en-US" sz="27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 → A</a:t>
            </a:r>
          </a:p>
          <a:p>
            <a:pPr algn="l">
              <a:lnSpc>
                <a:spcPts val="3838"/>
              </a:lnSpc>
              <a:spcBef>
                <a:spcPct val="0"/>
              </a:spcBef>
            </a:pPr>
            <a:r>
              <a:rPr lang="en-US" sz="27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 → C</a:t>
            </a:r>
          </a:p>
          <a:p>
            <a:pPr algn="l">
              <a:lnSpc>
                <a:spcPts val="3838"/>
              </a:lnSpc>
              <a:spcBef>
                <a:spcPct val="0"/>
              </a:spcBef>
            </a:pPr>
            <a:r>
              <a:rPr lang="en-US" sz="27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 → B</a:t>
            </a:r>
          </a:p>
          <a:p>
            <a:pPr algn="l">
              <a:lnSpc>
                <a:spcPts val="3838"/>
              </a:lnSpc>
              <a:spcBef>
                <a:spcPct val="0"/>
              </a:spcBef>
            </a:pPr>
            <a:r>
              <a:rPr lang="en-US" sz="27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GBD⁺ = {G, A, B, D, C, E}</a:t>
            </a:r>
          </a:p>
          <a:p>
            <a:pPr algn="l">
              <a:lnSpc>
                <a:spcPts val="3838"/>
              </a:lnSpc>
              <a:spcBef>
                <a:spcPct val="0"/>
              </a:spcBef>
            </a:pPr>
            <a:r>
              <a:rPr lang="en-US" sz="27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GBD là khóa</a:t>
            </a:r>
          </a:p>
          <a:p>
            <a:pPr algn="l">
              <a:lnSpc>
                <a:spcPts val="3838"/>
              </a:lnSpc>
              <a:spcBef>
                <a:spcPct val="0"/>
              </a:spcBef>
            </a:pPr>
            <a:r>
              <a:rPr lang="en-US" sz="27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Kiểm tra dạng chuẩn</a:t>
            </a:r>
          </a:p>
          <a:p>
            <a:pPr algn="l">
              <a:lnSpc>
                <a:spcPts val="3838"/>
              </a:lnSpc>
              <a:spcBef>
                <a:spcPct val="0"/>
              </a:spcBef>
            </a:pPr>
            <a:r>
              <a:rPr lang="en-US" sz="27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 → C: AB không là siêu khóa</a:t>
            </a:r>
          </a:p>
          <a:p>
            <a:pPr algn="l">
              <a:lnSpc>
                <a:spcPts val="3838"/>
              </a:lnSpc>
              <a:spcBef>
                <a:spcPct val="0"/>
              </a:spcBef>
            </a:pPr>
            <a:r>
              <a:rPr lang="en-US" sz="27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 → B: C không là siêu khóa</a:t>
            </a:r>
          </a:p>
          <a:p>
            <a:pPr algn="l">
              <a:lnSpc>
                <a:spcPts val="3838"/>
              </a:lnSpc>
              <a:spcBef>
                <a:spcPct val="0"/>
              </a:spcBef>
            </a:pPr>
            <a:r>
              <a:rPr lang="en-US" sz="27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ABD → E: ABD không là siêu khóa</a:t>
            </a:r>
          </a:p>
          <a:p>
            <a:pPr algn="l">
              <a:lnSpc>
                <a:spcPts val="3838"/>
              </a:lnSpc>
              <a:spcBef>
                <a:spcPct val="0"/>
              </a:spcBef>
            </a:pPr>
            <a:r>
              <a:rPr lang="en-US" sz="27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 → A: G không là siêu khóa</a:t>
            </a:r>
          </a:p>
          <a:p>
            <a:pPr algn="l">
              <a:lnSpc>
                <a:spcPts val="3838"/>
              </a:lnSpc>
              <a:spcBef>
                <a:spcPct val="0"/>
              </a:spcBef>
            </a:pPr>
            <a:r>
              <a:rPr lang="en-US" sz="27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Không đạt BCNF</a:t>
            </a:r>
          </a:p>
          <a:p>
            <a:pPr algn="l">
              <a:lnSpc>
                <a:spcPts val="3838"/>
              </a:lnSpc>
              <a:spcBef>
                <a:spcPct val="0"/>
              </a:spcBef>
            </a:pPr>
            <a:r>
              <a:rPr lang="en-US" sz="27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C, B, E, A không là thuộc tính nguyên tố → Không đạt 3NF</a:t>
            </a:r>
          </a:p>
          <a:p>
            <a:pPr algn="l">
              <a:lnSpc>
                <a:spcPts val="3838"/>
              </a:lnSpc>
              <a:spcBef>
                <a:spcPct val="0"/>
              </a:spcBef>
            </a:pPr>
            <a:r>
              <a:rPr lang="en-US" sz="27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Kết luận: Quan hệ Q(ABCDEG) ở 1NF</a:t>
            </a:r>
          </a:p>
          <a:p>
            <a:pPr algn="l">
              <a:lnSpc>
                <a:spcPts val="3838"/>
              </a:lnSpc>
              <a:spcBef>
                <a:spcPct val="0"/>
              </a:spcBef>
            </a:pPr>
            <a:endParaRPr lang="en-US" sz="274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TỔNG HỢP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437167" y="161925"/>
            <a:ext cx="385083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TRẦN QUANG TÚ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8131" y="1333619"/>
            <a:ext cx="10031313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1/ CHO BIẾT DẠNG CHUẨN CỦA CÁC LƯỢC ĐỒ QUAN HỆ SAU: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E) Q(ABCDEGHI);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F={AC→B,BI→ACD,ABC→D,H→I,ACE→BCG,CG→AE}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479667" y="3057117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74547" y="3944739"/>
            <a:ext cx="15468568" cy="529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Phân tích sơ bộ</a:t>
            </a:r>
          </a:p>
          <a:p>
            <a:pPr algn="l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Phụ thuộc H → I: H không là siêu khóa</a:t>
            </a:r>
          </a:p>
          <a:p>
            <a:pPr algn="l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Phụ thuộc CG → AE: CG chưa chắc là siêu khóa</a:t>
            </a:r>
          </a:p>
          <a:p>
            <a:pPr algn="l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Phụ thuộc BI → ACD: mạnh, nhưng không bao trùm tất cả thuộc tính</a:t>
            </a:r>
          </a:p>
          <a:p>
            <a:pPr algn="l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Các phụ thuộc có vế trái không là siêu khóa</a:t>
            </a:r>
          </a:p>
          <a:p>
            <a:pPr algn="l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Kiểm tra dạng chuẩn</a:t>
            </a:r>
          </a:p>
          <a:p>
            <a:pPr algn="l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Không đạt BCNF</a:t>
            </a:r>
          </a:p>
          <a:p>
            <a:pPr algn="l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Nhiều phụ thuộc có vế trái không là siêu khóa, vế phải không phải thuộc tính nguyên tố</a:t>
            </a:r>
          </a:p>
          <a:p>
            <a:pPr algn="l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Không đạt 3NF</a:t>
            </a:r>
          </a:p>
          <a:p>
            <a:pPr algn="l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Kết luận: Quan hệ Q(ABCDEGHI) ở 1NF</a:t>
            </a:r>
          </a:p>
          <a:p>
            <a:pPr algn="l">
              <a:lnSpc>
                <a:spcPts val="3804"/>
              </a:lnSpc>
              <a:spcBef>
                <a:spcPct val="0"/>
              </a:spcBef>
            </a:pPr>
            <a:endParaRPr lang="en-US" sz="2717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37974" y="2399665"/>
            <a:ext cx="13164026" cy="5535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Để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kiểm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dạng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chuẩn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của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một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tập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hợp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thuộc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tính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Q(C, S, Z)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với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tập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luật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chức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năng</a:t>
            </a:r>
            <a:endParaRPr lang="en-US" sz="219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 = {CS -&gt; Z, Z -&gt; C}, ta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cần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xác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định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xem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Q(C, S, Z)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có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thỏa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mãn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điều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kiện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sau</a:t>
            </a:r>
            <a:endParaRPr lang="en-US" sz="219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 bao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gồm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tất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cả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thuộc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tính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xuất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hiện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trong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F: C, S, Z (Q(C, S, Z)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chứa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tất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cả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</a:t>
            </a:r>
            <a:endParaRPr lang="en-US" sz="219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thuộc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tính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được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chứa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bất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kỳ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phụ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thuộc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cần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thiết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nào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CS -&gt; Z. Q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chứa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bất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kỳ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phụ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thuộc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cần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thiết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nào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vì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Z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đã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xuất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hiện</a:t>
            </a:r>
            <a:endParaRPr lang="en-US" sz="219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trong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Q.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Z -&gt; C. Q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cũng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chứa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bất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kỳ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phụ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thuộc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cần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thiết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nào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vì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đã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xuất</a:t>
            </a:r>
            <a:endParaRPr lang="en-US" sz="219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hiện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trong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Q.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Vì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vậy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dạng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chuẩn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Q(C, S, Z)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với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 = {CS -&gt; Z, Z -&gt; C}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đã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được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kiểm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endParaRPr lang="en-US" sz="219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chứa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bất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kỳ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phụ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thuộc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cần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thiết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nào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TN: S        TG: CZ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768390" y="7535524"/>
            <a:ext cx="4873226" cy="2835713"/>
          </a:xfrm>
          <a:custGeom>
            <a:avLst/>
            <a:gdLst/>
            <a:ahLst/>
            <a:cxnLst/>
            <a:rect l="l" t="t" r="r" b="b"/>
            <a:pathLst>
              <a:path w="4873226" h="2835713">
                <a:moveTo>
                  <a:pt x="0" y="0"/>
                </a:moveTo>
                <a:lnTo>
                  <a:pt x="4873225" y="0"/>
                </a:lnTo>
                <a:lnTo>
                  <a:pt x="4873225" y="2835713"/>
                </a:lnTo>
                <a:lnTo>
                  <a:pt x="0" y="2835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TỔNG HỢP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37167" y="161925"/>
            <a:ext cx="385083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LƯU THỊ THANH TRÚC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8131" y="1333619"/>
            <a:ext cx="10031313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2/ KIỂM TRA DẠNG CHUẨN Q(C,S,Z) F={CS→Z;Z→C}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612119" y="2058789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3086" y="8649335"/>
            <a:ext cx="8610958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Kết quả khóa của lược đồ quan hệ trên là SC và CZ. K={SC, CZ}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Tất cả các thuộc tính đều là thuộc tính khóa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Vậy Q đạt 3NF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TỔNG HỢP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437167" y="161925"/>
            <a:ext cx="385083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LƯU THỊ THANH TRÚC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14356" y="1223242"/>
            <a:ext cx="10031313" cy="310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3/ CHO LƯỢC ĐỒ CSDL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KEHOACH(NGAY,GIO,PHONG,MONHOC,GIAOVIEN)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F={NGAY,GIO,PHONG→MONHOC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MONHOC,NGAY→GIAOVIEN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NGAY,GIO,PHONG→GIAOVIEN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MONHOC→GIAOVIEN}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a) Xác định dạng chuẩn cao nhất của Kehoach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52303" y="4124240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98402" y="4848912"/>
            <a:ext cx="10338765" cy="4425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2"/>
              </a:lnSpc>
              <a:spcBef>
                <a:spcPct val="0"/>
              </a:spcBef>
            </a:pPr>
            <a:r>
              <a:rPr lang="en-US" sz="25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Xét (NGAY,GIO,PHONG)+</a:t>
            </a:r>
          </a:p>
          <a:p>
            <a:pPr algn="l">
              <a:lnSpc>
                <a:spcPts val="3502"/>
              </a:lnSpc>
              <a:spcBef>
                <a:spcPct val="0"/>
              </a:spcBef>
            </a:pPr>
            <a:r>
              <a:rPr lang="en-US" sz="25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NGAY,GIO,PHONG  → MONHOC </a:t>
            </a:r>
          </a:p>
          <a:p>
            <a:pPr algn="l">
              <a:lnSpc>
                <a:spcPts val="3502"/>
              </a:lnSpc>
              <a:spcBef>
                <a:spcPct val="0"/>
              </a:spcBef>
            </a:pPr>
            <a:r>
              <a:rPr lang="en-US" sz="25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 → {NGAY,GIO,PHONG,MONHOC}</a:t>
            </a:r>
          </a:p>
          <a:p>
            <a:pPr algn="l">
              <a:lnSpc>
                <a:spcPts val="3502"/>
              </a:lnSpc>
              <a:spcBef>
                <a:spcPct val="0"/>
              </a:spcBef>
            </a:pPr>
            <a:endParaRPr lang="en-US" sz="250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502"/>
              </a:lnSpc>
              <a:spcBef>
                <a:spcPct val="0"/>
              </a:spcBef>
            </a:pPr>
            <a:r>
              <a:rPr lang="en-US" sz="25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MONHOC đã có ⇒ Dùng MONHOC → GIAOVIEN</a:t>
            </a:r>
          </a:p>
          <a:p>
            <a:pPr algn="l">
              <a:lnSpc>
                <a:spcPts val="3502"/>
              </a:lnSpc>
              <a:spcBef>
                <a:spcPct val="0"/>
              </a:spcBef>
            </a:pPr>
            <a:r>
              <a:rPr lang="en-US" sz="25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 → Thêm GIAOVIEN</a:t>
            </a:r>
          </a:p>
          <a:p>
            <a:pPr algn="l">
              <a:lnSpc>
                <a:spcPts val="3502"/>
              </a:lnSpc>
              <a:spcBef>
                <a:spcPct val="0"/>
              </a:spcBef>
            </a:pPr>
            <a:endParaRPr lang="en-US" sz="250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502"/>
              </a:lnSpc>
              <a:spcBef>
                <a:spcPct val="0"/>
              </a:spcBef>
            </a:pPr>
            <a:r>
              <a:rPr lang="en-US" sz="25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(NGAY,GIO,PHONG)+ = {NGAY,GIO,PHONG,MONHOC,GIAOVIEN}</a:t>
            </a:r>
          </a:p>
          <a:p>
            <a:pPr algn="l">
              <a:lnSpc>
                <a:spcPts val="3502"/>
              </a:lnSpc>
              <a:spcBef>
                <a:spcPct val="0"/>
              </a:spcBef>
            </a:pPr>
            <a:r>
              <a:rPr lang="en-US" sz="25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Vậy (NGAY, GIO, PHONG) là khóa chính của lược đồ</a:t>
            </a:r>
          </a:p>
          <a:p>
            <a:pPr algn="l">
              <a:lnSpc>
                <a:spcPts val="3502"/>
              </a:lnSpc>
              <a:spcBef>
                <a:spcPct val="0"/>
              </a:spcBef>
            </a:pPr>
            <a:endParaRPr lang="en-US" sz="250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TỔNG HỢP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437167" y="161925"/>
            <a:ext cx="385083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LƯU THỊ THANH TRÚC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06947" y="1298602"/>
            <a:ext cx="300501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 TIẾP THEO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28393" y="1938047"/>
            <a:ext cx="16859607" cy="779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Kiểm tra các dạng chuẩn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Dạng chuẩn 1 (1NF)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Mặc định các quan hệ trong mô hình quan hệ là 1NF (các thuộc tính có giá trị nguyên tố)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Vậy đạt dạng chuẩn 1 (1NF)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Dạng chuẩn 2 (2NF)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Lược đồ đạt 2NF nếu: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Nó đã ở 1NF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Mọi thuộc tính không khóa phải phụ thuộc đầy đủ vào toàn bộ khóa chính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Khóa chính: NGAY,GIO,PHONG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Thuộc tính không khóa: MONHOC, GIAOVIEN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Phụ thuộc kiểm tra: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NGAY,GIO,PHONG → MONHOC: đủ (đủ thuộc khóa)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NGAY,GIO,PHONG→GIAOVIEN: đủ 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MONHOC→GIAOVIEN: GIAOVIEN phụ thuộc vào 1 phần của khóa → vi phạm 2NF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Vậy không đạt 2NF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Vì tồn tại phụ thuộc một phần khóa như: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MONHOC→GIAOVIEN trong khi MONHOC không phải siêu khóa → vi phạm 2NF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Đạt dạng chuẩn 1 (1NF) nhưng không đạt dạng chuẩn 2 (2NF) suy ra không đạt dạng chuẩn 3 (3NF) và dạng chuẩn BCNF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Dạng chuẩn cao nhất của Kehoach là dạng chuẩn 1 (1NF)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TỔNG HỢP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796984" y="408940"/>
            <a:ext cx="44910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NGUYỄN THỊ THANH NGÂN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3604" y="1390565"/>
            <a:ext cx="10031313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4/ CHO LƯỢC ĐỒ QUAN HỆ Q(A,B,C,D) và tập phụ thuộc hàm 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 = {A→B;B→C; D→B} C = {Q₁(A,C,D); Q₂(B,D)}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a) Xác định các Fᵢ (những phụ thuộc hàm F được bao trong Qᵢ)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874913" y="2729462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60854" y="3778482"/>
            <a:ext cx="15098446" cy="595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Với mỗi Qi ta lấy những phụ thuộc hàm X ⟶ Y ∈ F sao cho X ⋃ Y ⊆ thuộc tính của Qi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Q₁(A,C,D)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⟶ B: B ∉ { A,C,D}  ⟶ loại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 ⟶ C: B ∉ { A,C,D}  ⟶ loại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 ⟶ B: B ∉ { A,C,D}  ⟶ loại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⇒ F1 = ∅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Q₂(B,D)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⟶ B: A ∉ { B, D}  ⟶ loại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 ⟶ C: C ∉ { B ,D}  ⟶ loại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 ⟶ B: cả B và D đều có ⟶ giữ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⇒ F2 ={ D⟶B}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endParaRPr lang="en-US" sz="2807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38000" y="6536687"/>
            <a:ext cx="7220230" cy="3750313"/>
          </a:xfrm>
          <a:custGeom>
            <a:avLst/>
            <a:gdLst/>
            <a:ahLst/>
            <a:cxnLst/>
            <a:rect l="l" t="t" r="r" b="b"/>
            <a:pathLst>
              <a:path w="7220230" h="3750313">
                <a:moveTo>
                  <a:pt x="0" y="0"/>
                </a:moveTo>
                <a:lnTo>
                  <a:pt x="7220230" y="0"/>
                </a:lnTo>
                <a:lnTo>
                  <a:pt x="7220230" y="3750313"/>
                </a:lnTo>
                <a:lnTo>
                  <a:pt x="0" y="375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TỔNG HỢP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96984" y="408940"/>
            <a:ext cx="44910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NGUYỄN THỊ THANH NGÂN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5679" y="743585"/>
            <a:ext cx="10031313" cy="310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endParaRPr/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5/ GIẢ SỬ TA CÓ LƯỢC ĐỒ QUAN HỆ Q(C,D,E,G,H,K) và tập phụ thuộc hàm F như sau;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 = {CK→ H; C →D; E→C; E →G; CK →E}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a) Từ tập F, hãy chứng minh EK → DH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b) Tìm tất cả các khóa của Q.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c) Xác định dạng chuẩn của Q.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713774" y="3477260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03720" y="4056896"/>
            <a:ext cx="6660595" cy="271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Chứng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minh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EK → DH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 ⟶ C , (EK)+ ={ E,K,C}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 ⟶D, (EK)+ ={ E,K,C,D}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CK ⟶ H, (EK)+ ={ E,K,C,D,H}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Vậy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EK → DH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vì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bao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đóng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, (EK)+ 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chứa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đủ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H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Tìm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tất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cả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khóa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của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Q.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55083" y="6799203"/>
            <a:ext cx="6660595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TN = {K}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TG = {CE}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TỔNG HỢP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796984" y="408940"/>
            <a:ext cx="44910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NGUYỄN THỊ THANH NGÂN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5679" y="743585"/>
            <a:ext cx="10031313" cy="310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endParaRPr/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5/ GIẢ SỬ TA CÓ LƯỢC ĐỒ QUAN HỆ Q(C,D,E,G,H,K) và tập phụ thuộc hàm F như sau;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 = {CK→ H; C →D; E→C; E →G; CK →E}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a) Từ tập F, hãy chứng minh EK → DH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b) Tìm tất cả các khóa của Q.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c) Xác định dạng chuẩn của Q.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509456" y="3644583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88958" y="4171408"/>
            <a:ext cx="13762412" cy="5925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sz="279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  Xác định dạng chuẩn của Q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sz="279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Kiểm tra dạng chuẩn BC.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sz="279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Xét C → D có vế trái không phải là siêu khóa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sz="279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=&gt; Q không đạt dạng chuẩn BC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sz="279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Kiểm tra dạng chuẩn 3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sz="279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Xét E → G có về trái không là siêu khóa và vế phải không phải thuộc tính khóa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sz="279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=&gt; Q không đạt dạng chuẩn 3.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sz="279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Kiểm tra dạng chuẩn 2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sz="279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C'r=CD; E*r=ECGD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sz="279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Bao đóng chứa thuộc tính không khóa (D, G, H) =&gt; Q không đạt dạng chuẩn2.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sz="279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Vậy: Q đạt dạng chuẩn 1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  <a:endParaRPr lang="en-US" sz="279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TỔNG HỢP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796984" y="408940"/>
            <a:ext cx="44910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TÔ THỊ QUỲNH HƯƠNG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37754" y="1134110"/>
            <a:ext cx="10031313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6/ CHO LƯỢC ĐỒ QUAN HỆ Q(S,I,D,M)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 = {f₁:SI → DM; f₂:SD→ M; f₃:D→ M}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a) Tính bao đóng D⁺, SD⁺, SI⁺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b) Tìm tất cả các khóa của Q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00402" y="2849872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72991" y="3174992"/>
            <a:ext cx="6905246" cy="742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 = {f₁: SI → DM; f₂: SD → M; f₃: D → M}</a:t>
            </a:r>
          </a:p>
          <a:p>
            <a:pPr algn="l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Tính bao đóng D⁺, SD⁺, SI⁺</a:t>
            </a:r>
          </a:p>
          <a:p>
            <a:pPr algn="l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D⁺ = {D}</a:t>
            </a:r>
          </a:p>
          <a:p>
            <a:pPr algn="l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 → M ⇒ D⁺ = {D, M}</a:t>
            </a:r>
          </a:p>
          <a:p>
            <a:pPr algn="l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SD⁺ = {S, D}</a:t>
            </a:r>
          </a:p>
          <a:p>
            <a:pPr algn="l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SD → M ⇒ SD⁺ = {S, D, M}</a:t>
            </a:r>
          </a:p>
          <a:p>
            <a:pPr algn="l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SI⁺ = {S, I}</a:t>
            </a:r>
          </a:p>
          <a:p>
            <a:pPr algn="l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 → D, M ⇒ SI⁺ = {S, I, D, M}</a:t>
            </a:r>
          </a:p>
          <a:p>
            <a:pPr algn="l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Tìm tất cả các khóa của Q</a:t>
            </a:r>
          </a:p>
          <a:p>
            <a:pPr algn="l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Tập thuộc tính: Q(S, I, D, M)</a:t>
            </a:r>
          </a:p>
          <a:p>
            <a:pPr algn="l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 cần tìm tập X sao cho X⁺ = {S, I, D, M}</a:t>
            </a:r>
          </a:p>
          <a:p>
            <a:pPr algn="l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 = SI ⇒ SI⁺ = {S, I, D, M} ⇒ SI là khóa</a:t>
            </a:r>
          </a:p>
          <a:p>
            <a:pPr algn="l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Thử tập con:</a:t>
            </a:r>
          </a:p>
          <a:p>
            <a:pPr algn="l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S⁺ = {S} ⇒ không chứa D, M ⇒ không là khóa</a:t>
            </a:r>
          </a:p>
          <a:p>
            <a:pPr algn="l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I⁺ = {I} ⇒ không là khóa</a:t>
            </a:r>
          </a:p>
          <a:p>
            <a:pPr algn="l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⟹ Khóa duy nhất: SI</a:t>
            </a:r>
          </a:p>
          <a:p>
            <a:pPr algn="l">
              <a:lnSpc>
                <a:spcPts val="3453"/>
              </a:lnSpc>
              <a:spcBef>
                <a:spcPct val="0"/>
              </a:spcBef>
            </a:pPr>
            <a:endParaRPr lang="en-US" sz="2466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TỔNG HỢP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796984" y="408940"/>
            <a:ext cx="44910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TÔ THỊ QUỲNH HƯƠNG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37754" y="1134110"/>
            <a:ext cx="10031313" cy="271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6/ CHO LƯỢC ĐỒ QUAN HỆ Q(S,I,D,M)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 = {f₁:SI → DM; f₂:SD→ M; f₃:D→ M}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c) Tìm phủ tối thiểu của 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d) Xác định dạng chuẩn cao nhất của Q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0" y="2651194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53410" y="2985839"/>
            <a:ext cx="8734189" cy="7643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Tìm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phủ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tối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thiểu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của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</a:t>
            </a:r>
          </a:p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Bước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1: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Tách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vế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phải</a:t>
            </a:r>
            <a:endParaRPr lang="en-US" sz="184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 = {</a:t>
            </a:r>
          </a:p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 f₁: SI → D,</a:t>
            </a:r>
          </a:p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   SI → M,</a:t>
            </a:r>
          </a:p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 f₂: SD → M,</a:t>
            </a:r>
          </a:p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 f₃: D → M</a:t>
            </a:r>
          </a:p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</a:p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Bước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2: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Kiểm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loại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bỏ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phụ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thuộc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dư</a:t>
            </a:r>
            <a:endParaRPr lang="en-US" sz="184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Xét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SD → M:</a:t>
            </a:r>
          </a:p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 D → M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rồi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nên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SD → M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là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dư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thừa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⇒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loại</a:t>
            </a:r>
            <a:endParaRPr lang="en-US" sz="184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⟹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Phủ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tối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thiểu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 = {SI → D, SI → M, D → M}</a:t>
            </a:r>
          </a:p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d)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Xác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định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dạng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chuẩn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cao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nhất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của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Q</a:t>
            </a:r>
          </a:p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1NF: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Mặc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định</a:t>
            </a:r>
            <a:endParaRPr lang="en-US" sz="184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2NF: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có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thuộc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tính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khóa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phụ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thuộc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bộ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phận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khóa</a:t>
            </a:r>
            <a:endParaRPr lang="en-US" sz="184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 → SI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là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khóa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duy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nhất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D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đều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phụ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thuộc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toàn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bộ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SI</a:t>
            </a:r>
          </a:p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3NF: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Xét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 → M</a:t>
            </a:r>
          </a:p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 D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phải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là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khóa</a:t>
            </a:r>
            <a:endParaRPr lang="en-US" sz="184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 M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là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thuộc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tính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khóa</a:t>
            </a:r>
            <a:endParaRPr lang="en-US" sz="184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 ⇒ vi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phạm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3NF</a:t>
            </a:r>
          </a:p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đạt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BCNF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vì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 → M, D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là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siêu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khóa</a:t>
            </a:r>
            <a:endParaRPr lang="en-US" sz="184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⟹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Dạng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chuẩn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cao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nhất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42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là</a:t>
            </a:r>
            <a:r>
              <a:rPr lang="en-US" sz="184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2NF</a:t>
            </a:r>
          </a:p>
          <a:p>
            <a:pPr algn="l">
              <a:lnSpc>
                <a:spcPts val="2580"/>
              </a:lnSpc>
              <a:spcBef>
                <a:spcPct val="0"/>
              </a:spcBef>
            </a:pPr>
            <a:endParaRPr lang="en-US" sz="184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32000" y="0"/>
            <a:ext cx="9898566" cy="10455618"/>
          </a:xfrm>
          <a:custGeom>
            <a:avLst/>
            <a:gdLst/>
            <a:ahLst/>
            <a:cxnLst/>
            <a:rect l="l" t="t" r="r" b="b"/>
            <a:pathLst>
              <a:path w="9898566" h="10455618">
                <a:moveTo>
                  <a:pt x="0" y="0"/>
                </a:moveTo>
                <a:lnTo>
                  <a:pt x="9898566" y="0"/>
                </a:lnTo>
                <a:lnTo>
                  <a:pt x="9898566" y="10455618"/>
                </a:lnTo>
                <a:lnTo>
                  <a:pt x="0" y="1045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589" b="-58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2347" y="1473680"/>
            <a:ext cx="8210545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LƯỢC ĐỒ ER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97890" y="3282576"/>
            <a:ext cx="12175510" cy="2753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Q(A, B, C, D); F = {CA → D, A → B}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Bước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1: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Kiểm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1NF: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Giả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sử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Q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có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mọi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thuộc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tính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đều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giá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trị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nguyên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tố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=&gt; Q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đạt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chuẩn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1NF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Bước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2: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Kiểm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2NF: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TN = ABCD – DB = AC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TG = CA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giao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DB =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rỗng</a:t>
            </a:r>
            <a:endParaRPr lang="en-US" sz="219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3674548" y="5766066"/>
            <a:ext cx="10938905" cy="1464796"/>
          </a:xfrm>
          <a:custGeom>
            <a:avLst/>
            <a:gdLst/>
            <a:ahLst/>
            <a:cxnLst/>
            <a:rect l="l" t="t" r="r" b="b"/>
            <a:pathLst>
              <a:path w="10938905" h="1464796">
                <a:moveTo>
                  <a:pt x="0" y="0"/>
                </a:moveTo>
                <a:lnTo>
                  <a:pt x="10938904" y="0"/>
                </a:lnTo>
                <a:lnTo>
                  <a:pt x="10938904" y="1464796"/>
                </a:lnTo>
                <a:lnTo>
                  <a:pt x="0" y="146479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TỔNG HỢP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96984" y="408940"/>
            <a:ext cx="44910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TẠ TRƯỜNG KHÔI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3604" y="1552575"/>
            <a:ext cx="10031313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7/ KIỂM TRA DẠNG CHUẨN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A)  Q(A,B,C,D) F={CA→D; A→B}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798256" y="2724150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74548" y="7582477"/>
            <a:ext cx="11249414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Vậy khóa của Q là: {A, C}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Vì A là tập con của khóa {A, C} mà A → B với B là thuộc tính không khóa (nghĩa là thuộc tính B không phụ thuộc đầy đủ vào khóa) =&gt; Q không đạt chuẩn 2NF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Kết luận: Q đã đạt chuẩn 1NF.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19308" y="3058795"/>
            <a:ext cx="12049384" cy="2355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Bước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1: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Kiểm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1NF: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Giả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sử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Q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có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mọi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thuộc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tính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đều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giá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trị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nguyên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tố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=&gt; Q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đạt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chuẩn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1NF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Bước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2: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Kiểm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2NF: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TN = SDIM – DM = SI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TG = SID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giao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DB = 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3119308" y="5220970"/>
            <a:ext cx="11067655" cy="2189207"/>
          </a:xfrm>
          <a:custGeom>
            <a:avLst/>
            <a:gdLst/>
            <a:ahLst/>
            <a:cxnLst/>
            <a:rect l="l" t="t" r="r" b="b"/>
            <a:pathLst>
              <a:path w="11067655" h="2189207">
                <a:moveTo>
                  <a:pt x="0" y="0"/>
                </a:moveTo>
                <a:lnTo>
                  <a:pt x="11067655" y="0"/>
                </a:lnTo>
                <a:lnTo>
                  <a:pt x="11067655" y="2189207"/>
                </a:lnTo>
                <a:lnTo>
                  <a:pt x="0" y="2189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TỔNG HỢP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96984" y="408940"/>
            <a:ext cx="44910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TẠ TRƯỜNG KHÔI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3604" y="1552575"/>
            <a:ext cx="10031313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7/ KIỂM TRA DẠNG CHUẨN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B)  Q(S,D,I,M) F={SI→D;SD→M}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798256" y="2724150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19308" y="7644924"/>
            <a:ext cx="8886706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Vậy khóa của Q là: {S, I}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Vì S là tập con của SI mà SD → M với M là thuộc tính không khóa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=&gt; Q không đạt chuẩn 2NF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Kết luận: Q đã đạt chuẩn 1NF.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66598" y="5143500"/>
            <a:ext cx="10996730" cy="2146462"/>
          </a:xfrm>
          <a:custGeom>
            <a:avLst/>
            <a:gdLst/>
            <a:ahLst/>
            <a:cxnLst/>
            <a:rect l="l" t="t" r="r" b="b"/>
            <a:pathLst>
              <a:path w="10996730" h="2146462">
                <a:moveTo>
                  <a:pt x="0" y="0"/>
                </a:moveTo>
                <a:lnTo>
                  <a:pt x="10996731" y="0"/>
                </a:lnTo>
                <a:lnTo>
                  <a:pt x="10996731" y="2146462"/>
                </a:lnTo>
                <a:lnTo>
                  <a:pt x="0" y="2146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TỔNG HỢP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96984" y="408940"/>
            <a:ext cx="44910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TẠ TRƯỜNG KHÔI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3604" y="1552575"/>
            <a:ext cx="10031313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7/ KIỂM TRA DẠNG CHUẨN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C) Q(N, G, P, M, GV); F = {N, G, P → M; M → GV}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798256" y="2724150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66598" y="3059954"/>
            <a:ext cx="11992402" cy="2355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Bước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1: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Kiểm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1NF: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Giả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sử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Q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có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mọi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thuộc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tính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đều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giá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trị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nguyên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tố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=&gt; Q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đạt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chuẩn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1NF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Bước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2: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Kiểm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2NF: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TN = {N, G, P, M, GV} – {M, GV} = {N, G, P}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TG = {N, G, P, M}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giao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{M, GV} = M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828032" y="7438653"/>
            <a:ext cx="12631936" cy="310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Vậy khóa của Q là: {N, G, P}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Vì không có thuộc tính không khóa nào phụ thuộc vào một phần khóa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=&gt; Q đạt chuẩn 2NF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Bước 3: Kiểm 3NF: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Vì M → GV có vế trái không phải siêu khóa và vế phải cũng không là thuộc tính khóa nên Q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 đạt chuẩn 3NF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Kết luận: Q đã đạt chuẩn 2NF.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53906" y="4687570"/>
            <a:ext cx="11027285" cy="1355309"/>
          </a:xfrm>
          <a:custGeom>
            <a:avLst/>
            <a:gdLst/>
            <a:ahLst/>
            <a:cxnLst/>
            <a:rect l="l" t="t" r="r" b="b"/>
            <a:pathLst>
              <a:path w="11027285" h="1355309">
                <a:moveTo>
                  <a:pt x="0" y="0"/>
                </a:moveTo>
                <a:lnTo>
                  <a:pt x="11027285" y="0"/>
                </a:lnTo>
                <a:lnTo>
                  <a:pt x="11027285" y="1355309"/>
                </a:lnTo>
                <a:lnTo>
                  <a:pt x="0" y="1355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TỔNG HỢP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96984" y="408940"/>
            <a:ext cx="44910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TẠ TRƯỜNG KHÔI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3604" y="1552575"/>
            <a:ext cx="10031313" cy="271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7/ KIỂM TRA DẠNG CHUẨN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D) Q(S, N, D, T, X); F = {S → N, S → D, S → T, S → X}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874913" y="2370945"/>
            <a:ext cx="12690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BÀI LÀM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53906" y="2729158"/>
            <a:ext cx="12319494" cy="2355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Bước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1: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Kiểm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1NF: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Mặc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định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Q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có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mọi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thuộc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tính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đều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mang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giá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trị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nguyên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tố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 Q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đạt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chuẩn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1NF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Bước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2: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Kiểm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2NF: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TN = SNDTX – NDTX = 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TG = S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giao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NDTX = </a:t>
            </a:r>
            <a:r>
              <a:rPr lang="en-US" sz="21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rỗng</a:t>
            </a:r>
            <a:endParaRPr lang="en-US" sz="219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08674" y="6158975"/>
            <a:ext cx="10754440" cy="427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Vậy khóa của Q là: {S}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Vì Q chỉ có một khóa là S nên mọi thuộc tính đều phụ thuộc đầy đủ vào khóa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=&gt; Q đạt chuẩn 2NF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Bước 3: Kiểm 3NF: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Vì mọi phụ thuộc hàm đều có vế phải một thuộc tính và vế trái là siêu khóa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=&gt; Q đạt chuẩn 3NF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Bước 4: Kiểm BCNF: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Vì mọi phụ thuộc hàm đều có vế phải một thuộc tính và vế trái là siêu khóa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nên Q đạt chuẩn BCNF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Kết luận: Q đã đạt chuẩn 3NF và BCNF.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286500"/>
            <a:ext cx="9011548" cy="2702245"/>
          </a:xfrm>
          <a:custGeom>
            <a:avLst/>
            <a:gdLst/>
            <a:ahLst/>
            <a:cxnLst/>
            <a:rect l="l" t="t" r="r" b="b"/>
            <a:pathLst>
              <a:path w="9011548" h="2702245">
                <a:moveTo>
                  <a:pt x="0" y="0"/>
                </a:moveTo>
                <a:lnTo>
                  <a:pt x="9011548" y="0"/>
                </a:lnTo>
                <a:lnTo>
                  <a:pt x="9011548" y="2702245"/>
                </a:lnTo>
                <a:lnTo>
                  <a:pt x="0" y="270224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b="-496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9124950" y="1368625"/>
            <a:ext cx="19050" cy="70861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729057" y="6040224"/>
            <a:ext cx="8253181" cy="2364192"/>
          </a:xfrm>
          <a:custGeom>
            <a:avLst/>
            <a:gdLst/>
            <a:ahLst/>
            <a:cxnLst/>
            <a:rect l="l" t="t" r="r" b="b"/>
            <a:pathLst>
              <a:path w="8253181" h="2364192">
                <a:moveTo>
                  <a:pt x="0" y="0"/>
                </a:moveTo>
                <a:lnTo>
                  <a:pt x="8253181" y="0"/>
                </a:lnTo>
                <a:lnTo>
                  <a:pt x="8253181" y="2364193"/>
                </a:lnTo>
                <a:lnTo>
                  <a:pt x="0" y="2364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CÁ NHÂN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96984" y="408940"/>
            <a:ext cx="44910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LƯU THỊ THANH TRÚC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9850" y="1759481"/>
            <a:ext cx="8823870" cy="3918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6"/>
              </a:lnSpc>
              <a:spcBef>
                <a:spcPct val="0"/>
              </a:spcBef>
            </a:pPr>
            <a:r>
              <a:rPr lang="en-US" sz="170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</a:t>
            </a:r>
            <a:r>
              <a:rPr lang="en-US" sz="170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LIỆT KÊ CÁC KHÁCH HÀNG ĐÃ LẬP HÓA ĐƠN TRONG THÁNG 4/ 2024. </a:t>
            </a:r>
          </a:p>
          <a:p>
            <a:pPr algn="l">
              <a:lnSpc>
                <a:spcPts val="2386"/>
              </a:lnSpc>
              <a:spcBef>
                <a:spcPct val="0"/>
              </a:spcBef>
            </a:pPr>
            <a:r>
              <a:rPr lang="en-US" sz="170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THÔNG TIN GỒM MAKHACHHANG, TENKHACHHANG, DIACHIKHACHHANG, </a:t>
            </a:r>
          </a:p>
          <a:p>
            <a:pPr algn="l">
              <a:lnSpc>
                <a:spcPts val="2386"/>
              </a:lnSpc>
              <a:spcBef>
                <a:spcPct val="0"/>
              </a:spcBef>
            </a:pPr>
            <a:r>
              <a:rPr lang="en-US" sz="170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MAHOADON, NGAYDATHANG.KẾT QUẢ ĐƯỢC SẮP XẾP THEO MAKHACHHANG </a:t>
            </a:r>
          </a:p>
          <a:p>
            <a:pPr algn="l">
              <a:lnSpc>
                <a:spcPts val="2386"/>
              </a:lnSpc>
              <a:spcBef>
                <a:spcPct val="0"/>
              </a:spcBef>
            </a:pPr>
            <a:r>
              <a:rPr lang="en-US" sz="170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TĂNG DẦN, VỚI MỖI MAKHACHHANG THÌ SẮP XẾP THEO NGAYDATHANG </a:t>
            </a:r>
          </a:p>
          <a:p>
            <a:pPr algn="l">
              <a:lnSpc>
                <a:spcPts val="2386"/>
              </a:lnSpc>
              <a:spcBef>
                <a:spcPct val="0"/>
              </a:spcBef>
            </a:pPr>
            <a:r>
              <a:rPr lang="en-US" sz="170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GIẢM DẦN.</a:t>
            </a:r>
          </a:p>
          <a:p>
            <a:pPr algn="l">
              <a:lnSpc>
                <a:spcPts val="2386"/>
              </a:lnSpc>
              <a:spcBef>
                <a:spcPct val="0"/>
              </a:spcBef>
            </a:pPr>
            <a:r>
              <a:rPr lang="en-US" sz="170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2386"/>
              </a:lnSpc>
              <a:spcBef>
                <a:spcPct val="0"/>
              </a:spcBef>
            </a:pPr>
            <a:r>
              <a:rPr lang="en-US" sz="170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LỆNH SQL:</a:t>
            </a:r>
          </a:p>
          <a:p>
            <a:pPr algn="l">
              <a:lnSpc>
                <a:spcPts val="2386"/>
              </a:lnSpc>
              <a:spcBef>
                <a:spcPct val="0"/>
              </a:spcBef>
            </a:pPr>
            <a:r>
              <a:rPr lang="en-US" sz="170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KH.MAKHACHHANG, TENKHACHHANG, </a:t>
            </a:r>
          </a:p>
          <a:p>
            <a:pPr algn="l">
              <a:lnSpc>
                <a:spcPts val="2386"/>
              </a:lnSpc>
              <a:spcBef>
                <a:spcPct val="0"/>
              </a:spcBef>
            </a:pPr>
            <a:r>
              <a:rPr lang="en-US" sz="170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DIACHIKHACHHANG, HD.MAHOADON, NGAYDATHANG</a:t>
            </a:r>
          </a:p>
          <a:p>
            <a:pPr algn="l">
              <a:lnSpc>
                <a:spcPts val="2386"/>
              </a:lnSpc>
              <a:spcBef>
                <a:spcPct val="0"/>
              </a:spcBef>
            </a:pPr>
            <a:r>
              <a:rPr lang="en-US" sz="170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KHACHHANG KH</a:t>
            </a:r>
          </a:p>
          <a:p>
            <a:pPr algn="l">
              <a:lnSpc>
                <a:spcPts val="2386"/>
              </a:lnSpc>
              <a:spcBef>
                <a:spcPct val="0"/>
              </a:spcBef>
            </a:pPr>
            <a:r>
              <a:rPr lang="en-US" sz="170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HOADON HD ON KH.MAKHACHHANG = HD.MAKHACHHANG</a:t>
            </a:r>
          </a:p>
          <a:p>
            <a:pPr algn="l">
              <a:lnSpc>
                <a:spcPts val="2386"/>
              </a:lnSpc>
              <a:spcBef>
                <a:spcPct val="0"/>
              </a:spcBef>
            </a:pPr>
            <a:r>
              <a:rPr lang="en-US" sz="170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WHERE MONTH (HD.NGAYDATHANG) = 4 AND YEAR (HD.NGAYDATHANG) = 2024</a:t>
            </a:r>
          </a:p>
          <a:p>
            <a:pPr algn="l">
              <a:lnSpc>
                <a:spcPts val="2386"/>
              </a:lnSpc>
              <a:spcBef>
                <a:spcPct val="0"/>
              </a:spcBef>
            </a:pPr>
            <a:r>
              <a:rPr lang="en-US" sz="170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ORDER BY KH.MAKHACHHANG ASC, HD.NGAYDATHANG DESC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16076" y="2494015"/>
            <a:ext cx="6840289" cy="205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</a:t>
            </a: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HỎI</a:t>
            </a: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TÌM KIẾM CÁC SẢN PHẨM CÓ TÊN CHỨA TỪ "BÚT BI" 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VÀ SỐ LƯỢNG TRONG KHO LỚN HƠN 100.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LỆNH SQL: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MAHANG, TENHANG, SOLUONGTRONGKHO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HANG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WHERE TENHANG LIKE '%BÚT BI%' 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SOLUONGTRONGKHO &gt; 100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81800" y="6103703"/>
            <a:ext cx="11150424" cy="4546056"/>
          </a:xfrm>
          <a:custGeom>
            <a:avLst/>
            <a:gdLst/>
            <a:ahLst/>
            <a:cxnLst/>
            <a:rect l="l" t="t" r="r" b="b"/>
            <a:pathLst>
              <a:path w="11150424" h="4546056">
                <a:moveTo>
                  <a:pt x="0" y="0"/>
                </a:moveTo>
                <a:lnTo>
                  <a:pt x="11150424" y="0"/>
                </a:lnTo>
                <a:lnTo>
                  <a:pt x="11150424" y="4546056"/>
                </a:lnTo>
                <a:lnTo>
                  <a:pt x="0" y="4546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CÁ NHÂN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96984" y="408940"/>
            <a:ext cx="44910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LƯU THỊ THANH TRÚC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71857" y="1498959"/>
            <a:ext cx="12924591" cy="388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 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CẬP NHẬT ĐỊA CHỈ CỦA NHÂN VIÊN THEO ĐỊA CHỈ CỦA ĐƠN VỊ MÀ HỌ LÀM VIỆC</a:t>
            </a:r>
            <a:r>
              <a:rPr lang="en-US" sz="21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LỆNH SQL: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UPDATE NHANVIEN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SET DIACHINHANVIEN = (SELECT DV.DIACHIDONVI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DONVI DV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WHERE DV.MADONVI = NHANVIEN.MADONVI)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WHERE EXISTS (SELECT *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DONVI DV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WHERE DV.MADONVI = NHANVIEN.MADONVI)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37576" y="5386429"/>
            <a:ext cx="11150424" cy="5656656"/>
          </a:xfrm>
          <a:custGeom>
            <a:avLst/>
            <a:gdLst/>
            <a:ahLst/>
            <a:cxnLst/>
            <a:rect l="l" t="t" r="r" b="b"/>
            <a:pathLst>
              <a:path w="11150424" h="5656656">
                <a:moveTo>
                  <a:pt x="0" y="0"/>
                </a:moveTo>
                <a:lnTo>
                  <a:pt x="11150424" y="0"/>
                </a:lnTo>
                <a:lnTo>
                  <a:pt x="11150424" y="5656655"/>
                </a:lnTo>
                <a:lnTo>
                  <a:pt x="0" y="5656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CÁ NHÂN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96984" y="408940"/>
            <a:ext cx="44910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LƯU THỊ THANH TRÚC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1673" y="1498959"/>
            <a:ext cx="11076504" cy="388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THỐNG KÊ SỐ HÓA ĐƠN CỦA TỪNG NHÂN VIÊN, CHỈ HIỆN NHỮNG NHÂN VIÊN LẬP TỪ 1 HÓA ĐƠN TRỞ LÊN.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LỆNH SQL: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NV.MANHANVIEN, TENNHANVIEN, COUNT(HD.MAHOADON) AS SOHOADON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NHANVIEN NV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HOADON HD ON NV.MANHANVIEN = HD.MANHANVIEN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GROUP BY NV.MANHANVIEN, TENNHANVIEN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HAVING COUNT (HD.MAHOADON) &gt;= 1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694830" y="1586136"/>
            <a:ext cx="0" cy="72569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341755" y="6189328"/>
            <a:ext cx="7667772" cy="3446345"/>
          </a:xfrm>
          <a:custGeom>
            <a:avLst/>
            <a:gdLst/>
            <a:ahLst/>
            <a:cxnLst/>
            <a:rect l="l" t="t" r="r" b="b"/>
            <a:pathLst>
              <a:path w="7667772" h="3446345">
                <a:moveTo>
                  <a:pt x="0" y="0"/>
                </a:moveTo>
                <a:lnTo>
                  <a:pt x="7667771" y="0"/>
                </a:lnTo>
                <a:lnTo>
                  <a:pt x="7667771" y="3446345"/>
                </a:lnTo>
                <a:lnTo>
                  <a:pt x="0" y="3446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68943" y="6556319"/>
            <a:ext cx="7656089" cy="2419210"/>
          </a:xfrm>
          <a:custGeom>
            <a:avLst/>
            <a:gdLst/>
            <a:ahLst/>
            <a:cxnLst/>
            <a:rect l="l" t="t" r="r" b="b"/>
            <a:pathLst>
              <a:path w="7656089" h="2419210">
                <a:moveTo>
                  <a:pt x="0" y="0"/>
                </a:moveTo>
                <a:lnTo>
                  <a:pt x="7656089" y="0"/>
                </a:lnTo>
                <a:lnTo>
                  <a:pt x="7656089" y="2419210"/>
                </a:lnTo>
                <a:lnTo>
                  <a:pt x="0" y="2419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CÁ NHÂN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96984" y="408940"/>
            <a:ext cx="44910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LƯU THỊ THANH TRÚC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0589" y="1646229"/>
            <a:ext cx="8812292" cy="388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LIỆT KÊ CÁC SẢN PHẨM CÓ SỐ LƯỢNG TRONG KHO 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LỚN HƠN SỐ LƯỢNG TRUNG BÌNH CỦA TẤT CẢ SẢN PHẨM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TRONG KHO.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LỆNH SQL: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H.MAHANG, TENHANG, SOLUONGTRONGKHO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HANG H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WHERE H.SOLUONGTRONGKHO &gt;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(SELECT AVG(SOLUONGTRONGKHO)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FROM HANG)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57495" y="1548036"/>
            <a:ext cx="8078986" cy="388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LIỆT KÊ CÁC SẢN PHẨM CÓ SỐ LƯỢNG TRONG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KHO LỚN HƠN SỐ LƯỢNG TRUNG BÌNH CỦA TẤT CẢ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SẢN PHẨM TRONG KHO.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LỆNH SQL: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H.MAHANG, TENHANG, SOLUONGTRONGKHO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HANG H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WHERE H.SOLUONGTRONGKHO &gt;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(SELECT AVG(SOLUONGTRONGKHO)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FROM HANG)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694830" y="1586136"/>
            <a:ext cx="0" cy="72569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98494" y="6102163"/>
            <a:ext cx="9159658" cy="3156137"/>
          </a:xfrm>
          <a:custGeom>
            <a:avLst/>
            <a:gdLst/>
            <a:ahLst/>
            <a:cxnLst/>
            <a:rect l="l" t="t" r="r" b="b"/>
            <a:pathLst>
              <a:path w="9159658" h="3156137">
                <a:moveTo>
                  <a:pt x="0" y="0"/>
                </a:moveTo>
                <a:lnTo>
                  <a:pt x="9159658" y="0"/>
                </a:lnTo>
                <a:lnTo>
                  <a:pt x="9159658" y="3156137"/>
                </a:lnTo>
                <a:lnTo>
                  <a:pt x="0" y="3156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495868" y="5946258"/>
            <a:ext cx="7248269" cy="3156153"/>
          </a:xfrm>
          <a:custGeom>
            <a:avLst/>
            <a:gdLst/>
            <a:ahLst/>
            <a:cxnLst/>
            <a:rect l="l" t="t" r="r" b="b"/>
            <a:pathLst>
              <a:path w="7248269" h="3156153">
                <a:moveTo>
                  <a:pt x="0" y="0"/>
                </a:moveTo>
                <a:lnTo>
                  <a:pt x="7248269" y="0"/>
                </a:lnTo>
                <a:lnTo>
                  <a:pt x="7248269" y="3156153"/>
                </a:lnTo>
                <a:lnTo>
                  <a:pt x="0" y="3156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796984" y="408940"/>
            <a:ext cx="44910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TÔ THỊ QUỲNH HƯƠNG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7925" y="2238356"/>
            <a:ext cx="7645122" cy="2915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4"/>
              </a:lnSpc>
              <a:spcBef>
                <a:spcPct val="0"/>
              </a:spcBef>
            </a:pPr>
            <a:r>
              <a:rPr lang="en-US" sz="186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 </a:t>
            </a:r>
            <a:r>
              <a:rPr lang="en-US" sz="186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NHÂN VIÊN NÀO XỬ LÝ HÓA ĐƠN CHO NHIỀU KHÁCH</a:t>
            </a:r>
          </a:p>
          <a:p>
            <a:pPr algn="l">
              <a:lnSpc>
                <a:spcPts val="2604"/>
              </a:lnSpc>
              <a:spcBef>
                <a:spcPct val="0"/>
              </a:spcBef>
            </a:pPr>
            <a:r>
              <a:rPr lang="en-US" sz="186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HÀNG NHẤT?</a:t>
            </a:r>
          </a:p>
          <a:p>
            <a:pPr algn="l">
              <a:lnSpc>
                <a:spcPts val="2604"/>
              </a:lnSpc>
              <a:spcBef>
                <a:spcPct val="0"/>
              </a:spcBef>
            </a:pPr>
            <a:r>
              <a:rPr lang="en-US" sz="186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LỆNH SQL</a:t>
            </a:r>
          </a:p>
          <a:p>
            <a:pPr algn="l">
              <a:lnSpc>
                <a:spcPts val="2604"/>
              </a:lnSpc>
              <a:spcBef>
                <a:spcPct val="0"/>
              </a:spcBef>
            </a:pPr>
            <a:r>
              <a:rPr lang="en-US" sz="186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TOP 1 NV.TENNHANVIEN, </a:t>
            </a:r>
          </a:p>
          <a:p>
            <a:pPr algn="l">
              <a:lnSpc>
                <a:spcPts val="2604"/>
              </a:lnSpc>
              <a:spcBef>
                <a:spcPct val="0"/>
              </a:spcBef>
            </a:pPr>
            <a:r>
              <a:rPr lang="en-US" sz="186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COUNT(DISTINCT HD.MAKHACHHANG) AS SOKH</a:t>
            </a:r>
          </a:p>
          <a:p>
            <a:pPr algn="l">
              <a:lnSpc>
                <a:spcPts val="2604"/>
              </a:lnSpc>
              <a:spcBef>
                <a:spcPct val="0"/>
              </a:spcBef>
            </a:pPr>
            <a:r>
              <a:rPr lang="en-US" sz="186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HOADON HD</a:t>
            </a:r>
          </a:p>
          <a:p>
            <a:pPr algn="l">
              <a:lnSpc>
                <a:spcPts val="2604"/>
              </a:lnSpc>
              <a:spcBef>
                <a:spcPct val="0"/>
              </a:spcBef>
            </a:pPr>
            <a:r>
              <a:rPr lang="en-US" sz="186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NHANVIEN NV ON HD.MANHANVIEN = NV.MANHANVIEN</a:t>
            </a:r>
          </a:p>
          <a:p>
            <a:pPr algn="l">
              <a:lnSpc>
                <a:spcPts val="2604"/>
              </a:lnSpc>
              <a:spcBef>
                <a:spcPct val="0"/>
              </a:spcBef>
            </a:pPr>
            <a:r>
              <a:rPr lang="en-US" sz="186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GROUP BY NV.TENNHANVIEN</a:t>
            </a:r>
          </a:p>
          <a:p>
            <a:pPr algn="l">
              <a:lnSpc>
                <a:spcPts val="2604"/>
              </a:lnSpc>
              <a:spcBef>
                <a:spcPct val="0"/>
              </a:spcBef>
            </a:pPr>
            <a:r>
              <a:rPr lang="en-US" sz="186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ORDER BY SOKH DESC;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CÁ NHÂN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52005" y="2046243"/>
            <a:ext cx="8335995" cy="329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1"/>
              </a:lnSpc>
              <a:spcBef>
                <a:spcPct val="0"/>
              </a:spcBef>
            </a:pPr>
            <a:r>
              <a:rPr lang="en-US" sz="185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</a:t>
            </a:r>
            <a:r>
              <a:rPr lang="en-US" sz="18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KHÁCH HÀNG NÀO LÀ VIP (&gt; 50 SẢN PHẨM)</a:t>
            </a:r>
          </a:p>
          <a:p>
            <a:pPr algn="l">
              <a:lnSpc>
                <a:spcPts val="2601"/>
              </a:lnSpc>
              <a:spcBef>
                <a:spcPct val="0"/>
              </a:spcBef>
            </a:pPr>
            <a:r>
              <a:rPr lang="en-US" sz="185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LỆNH SQL</a:t>
            </a:r>
          </a:p>
          <a:p>
            <a:pPr algn="l">
              <a:lnSpc>
                <a:spcPts val="2601"/>
              </a:lnSpc>
              <a:spcBef>
                <a:spcPct val="0"/>
              </a:spcBef>
            </a:pPr>
            <a:r>
              <a:rPr lang="en-US" sz="18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KH.TENKHACHHANG, SUM(CT.SOLUONGDATHANG) </a:t>
            </a:r>
          </a:p>
          <a:p>
            <a:pPr algn="l">
              <a:lnSpc>
                <a:spcPts val="2601"/>
              </a:lnSpc>
              <a:spcBef>
                <a:spcPct val="0"/>
              </a:spcBef>
            </a:pPr>
            <a:r>
              <a:rPr lang="en-US" sz="18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TONGSL</a:t>
            </a:r>
          </a:p>
          <a:p>
            <a:pPr algn="l">
              <a:lnSpc>
                <a:spcPts val="2601"/>
              </a:lnSpc>
              <a:spcBef>
                <a:spcPct val="0"/>
              </a:spcBef>
            </a:pPr>
            <a:r>
              <a:rPr lang="en-US" sz="18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HOADON HD</a:t>
            </a:r>
          </a:p>
          <a:p>
            <a:pPr algn="l">
              <a:lnSpc>
                <a:spcPts val="2601"/>
              </a:lnSpc>
              <a:spcBef>
                <a:spcPct val="0"/>
              </a:spcBef>
            </a:pPr>
            <a:r>
              <a:rPr lang="en-US" sz="18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CHITIETHOADON CT ON HD.MAHOADON = CT.MAHOADON</a:t>
            </a:r>
          </a:p>
          <a:p>
            <a:pPr algn="l">
              <a:lnSpc>
                <a:spcPts val="2601"/>
              </a:lnSpc>
              <a:spcBef>
                <a:spcPct val="0"/>
              </a:spcBef>
            </a:pPr>
            <a:r>
              <a:rPr lang="en-US" sz="18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KHACHHANG KH ON HD.MAKHACHHANG = KH.MAKHACHHANG</a:t>
            </a:r>
          </a:p>
          <a:p>
            <a:pPr algn="l">
              <a:lnSpc>
                <a:spcPts val="2601"/>
              </a:lnSpc>
              <a:spcBef>
                <a:spcPct val="0"/>
              </a:spcBef>
            </a:pPr>
            <a:r>
              <a:rPr lang="en-US" sz="18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GROUP BY KH.TENKHACHHANG</a:t>
            </a:r>
          </a:p>
          <a:p>
            <a:pPr algn="l">
              <a:lnSpc>
                <a:spcPts val="2601"/>
              </a:lnSpc>
              <a:spcBef>
                <a:spcPct val="0"/>
              </a:spcBef>
            </a:pPr>
            <a:r>
              <a:rPr lang="en-US" sz="18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HAVING SUM(CT.SOLUONGDATHANG) &gt; 50;</a:t>
            </a:r>
          </a:p>
          <a:p>
            <a:pPr algn="l">
              <a:lnSpc>
                <a:spcPts val="2601"/>
              </a:lnSpc>
              <a:spcBef>
                <a:spcPct val="0"/>
              </a:spcBef>
            </a:pPr>
            <a:r>
              <a:rPr lang="en-US" sz="18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9591305" y="1586136"/>
            <a:ext cx="0" cy="72569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5366931"/>
            <a:ext cx="6555902" cy="3891369"/>
          </a:xfrm>
          <a:custGeom>
            <a:avLst/>
            <a:gdLst/>
            <a:ahLst/>
            <a:cxnLst/>
            <a:rect l="l" t="t" r="r" b="b"/>
            <a:pathLst>
              <a:path w="6555902" h="3891369">
                <a:moveTo>
                  <a:pt x="0" y="0"/>
                </a:moveTo>
                <a:lnTo>
                  <a:pt x="6555902" y="0"/>
                </a:lnTo>
                <a:lnTo>
                  <a:pt x="6555902" y="3891369"/>
                </a:lnTo>
                <a:lnTo>
                  <a:pt x="0" y="3891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65659" y="5756364"/>
            <a:ext cx="6786057" cy="3086713"/>
          </a:xfrm>
          <a:custGeom>
            <a:avLst/>
            <a:gdLst/>
            <a:ahLst/>
            <a:cxnLst/>
            <a:rect l="l" t="t" r="r" b="b"/>
            <a:pathLst>
              <a:path w="6786057" h="3086713">
                <a:moveTo>
                  <a:pt x="0" y="0"/>
                </a:moveTo>
                <a:lnTo>
                  <a:pt x="6786057" y="0"/>
                </a:lnTo>
                <a:lnTo>
                  <a:pt x="6786057" y="3086713"/>
                </a:lnTo>
                <a:lnTo>
                  <a:pt x="0" y="3086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796984" y="408940"/>
            <a:ext cx="44910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TÔ THỊ QUỲNH HƯƠNG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CÁ NHÂN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6666" y="1934253"/>
            <a:ext cx="8787289" cy="271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TỔNG SỐ ĐƠN ĐẶT THEO TỪNG PHÒNG BAN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LỆNH SQL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DV.TENDONVI, COUNT(HD.MAHOADON) AS SODON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HOADON HD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NHANVIEN NV ON HD.MANHANVIEN = NV.MANHANVIEN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DONVI DV ON NV.MADONVI = DV.MADONVI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GROUP BY DV.TENDONVI;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88655" y="1934253"/>
            <a:ext cx="8140065" cy="310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 MẶT HÀNG ĐƯỢC ĐẶT NHIỀU NHẤT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LỆNH SQL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TOP 2 H.TENHANG, SUM(CT.SOLUONGDATHANG)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TONGSL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CHITIETDONHANG CT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HANG H ON CT.MAHANG = H.MAHANG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GROUP BY H.TENHANG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ORDER BY TONGSL DESC;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8942" y="412343"/>
            <a:ext cx="8097558" cy="248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CHUYỂN ĐỔI SANG LƯỢC ĐỒ QUAN HỆ.</a:t>
            </a:r>
          </a:p>
          <a:p>
            <a:pPr algn="l">
              <a:lnSpc>
                <a:spcPts val="6599"/>
              </a:lnSpc>
            </a:pPr>
            <a:endParaRPr lang="en-US" sz="5499" b="1">
              <a:solidFill>
                <a:srgbClr val="24508C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52293" y="2464972"/>
            <a:ext cx="13506959" cy="798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DonVi(</a:t>
            </a:r>
            <a:r>
              <a:rPr lang="en-US" sz="3000" b="1" u="sng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MaDonVi</a:t>
            </a:r>
            <a:r>
              <a:rPr lang="en-US" sz="30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TenDonVi, DiaChiDonVi, SoDienThoaiDonVi)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NhanVien(</a:t>
            </a:r>
            <a:r>
              <a:rPr lang="en-US" sz="3000" b="1" u="sng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MaNhanVien</a:t>
            </a:r>
            <a:r>
              <a:rPr lang="en-US" sz="30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TenNhanVien, GioiTinh, DiaChi, SoDienThoaiNhanVien, </a:t>
            </a:r>
            <a:r>
              <a:rPr lang="en-US" sz="3000" b="1" i="1">
                <a:solidFill>
                  <a:srgbClr val="000000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MaDonVi</a:t>
            </a:r>
            <a:r>
              <a:rPr lang="en-US" sz="30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3000" b="1" i="1">
                <a:solidFill>
                  <a:srgbClr val="000000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MaDuAn</a:t>
            </a:r>
            <a:r>
              <a:rPr lang="en-US" sz="30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KhachHang(</a:t>
            </a:r>
            <a:r>
              <a:rPr lang="en-US" sz="3000" b="1" u="sng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MaKhachHang</a:t>
            </a:r>
            <a:r>
              <a:rPr lang="en-US" sz="30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TenKhachHang, SDTKhachHang, DiaChiKhachHang)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DuAn(</a:t>
            </a:r>
            <a:r>
              <a:rPr lang="en-US" sz="3000" b="1" u="sng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MaDuAn</a:t>
            </a:r>
            <a:r>
              <a:rPr lang="en-US" sz="30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TenDuAn)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Hang(</a:t>
            </a:r>
            <a:r>
              <a:rPr lang="en-US" sz="3000" b="1" u="sng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MaHang</a:t>
            </a:r>
            <a:r>
              <a:rPr lang="en-US" sz="30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TenHang, SoLuongTrongKho)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HoaDon(</a:t>
            </a:r>
            <a:r>
              <a:rPr lang="en-US" sz="3000" b="1" u="sng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MaHoaDon</a:t>
            </a:r>
            <a:r>
              <a:rPr lang="en-US" sz="30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NgayDatHang, </a:t>
            </a:r>
            <a:r>
              <a:rPr lang="en-US" sz="3000" b="1" i="1">
                <a:solidFill>
                  <a:srgbClr val="000000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MaNhanVien</a:t>
            </a:r>
            <a:r>
              <a:rPr lang="en-US" sz="30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3000" b="1" i="1">
                <a:solidFill>
                  <a:srgbClr val="000000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MaKhachHang</a:t>
            </a:r>
            <a:r>
              <a:rPr lang="en-US" sz="30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ChiTietHoaDon(</a:t>
            </a:r>
            <a:r>
              <a:rPr lang="en-US" sz="3000" b="1" u="sng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MaHoaDon</a:t>
            </a:r>
            <a:r>
              <a:rPr lang="en-US" sz="30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3000" b="1" u="sng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MaHang</a:t>
            </a:r>
            <a:r>
              <a:rPr lang="en-US" sz="30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SoLuongDatHang, DonGia)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Chú thích: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Gạch dưới: ví dụ MaHang là khóa chính (PK)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nghiêng: ví dụ MaDonVi là khóa ngoại (FK)</a:t>
            </a:r>
          </a:p>
          <a:p>
            <a:pPr algn="just">
              <a:lnSpc>
                <a:spcPts val="4200"/>
              </a:lnSpc>
            </a:pPr>
            <a:endParaRPr lang="en-US" sz="3000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just">
              <a:lnSpc>
                <a:spcPts val="4200"/>
              </a:lnSpc>
            </a:pPr>
            <a:endParaRPr lang="en-US" sz="3000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200" y="6493925"/>
            <a:ext cx="7527648" cy="4104515"/>
          </a:xfrm>
          <a:custGeom>
            <a:avLst/>
            <a:gdLst/>
            <a:ahLst/>
            <a:cxnLst/>
            <a:rect l="l" t="t" r="r" b="b"/>
            <a:pathLst>
              <a:path w="7527648" h="4104515">
                <a:moveTo>
                  <a:pt x="0" y="0"/>
                </a:moveTo>
                <a:lnTo>
                  <a:pt x="7527648" y="0"/>
                </a:lnTo>
                <a:lnTo>
                  <a:pt x="7527648" y="4104515"/>
                </a:lnTo>
                <a:lnTo>
                  <a:pt x="0" y="410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796984" y="408940"/>
            <a:ext cx="44910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TÔ THỊ QUỲNH HƯƠNG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CÁ NHÂN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56408" y="1421522"/>
            <a:ext cx="10800279" cy="466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PHÂN LOẠI KHÁCH HÀNG THEO TỔNG SỐ LƯỢNG ĐẶT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LỆNH SQL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KH.TENKHACHHANG,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CASE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WHEN SUM(CT.SOLUONGDATHANG) &gt; 50 THEN N'VIP'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WHEN SUM(CT.SOLUONGDATHANG) BETWEEN 11 AND 50 THEN N'THƯỜNG'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ELSE N'MỚI'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END AS PHANLOAI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HOADON HD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CHITIETHOADON CT ON HD.MAHOADON = CT.MAHOADON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KHACHHANG KH ON HD.MAKHACHHANG = KH.MAKHACHHANG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GROUP BY KH.TENKHACHHANG;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9591305" y="1586136"/>
            <a:ext cx="0" cy="72569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09600" y="7381551"/>
            <a:ext cx="8304590" cy="2817253"/>
          </a:xfrm>
          <a:custGeom>
            <a:avLst/>
            <a:gdLst/>
            <a:ahLst/>
            <a:cxnLst/>
            <a:rect l="l" t="t" r="r" b="b"/>
            <a:pathLst>
              <a:path w="8304590" h="2817253">
                <a:moveTo>
                  <a:pt x="0" y="0"/>
                </a:moveTo>
                <a:lnTo>
                  <a:pt x="8304590" y="0"/>
                </a:lnTo>
                <a:lnTo>
                  <a:pt x="8304590" y="2817253"/>
                </a:lnTo>
                <a:lnTo>
                  <a:pt x="0" y="2817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16976" y="5507261"/>
            <a:ext cx="6560016" cy="3748581"/>
          </a:xfrm>
          <a:custGeom>
            <a:avLst/>
            <a:gdLst/>
            <a:ahLst/>
            <a:cxnLst/>
            <a:rect l="l" t="t" r="r" b="b"/>
            <a:pathLst>
              <a:path w="6560016" h="3748581">
                <a:moveTo>
                  <a:pt x="0" y="0"/>
                </a:moveTo>
                <a:lnTo>
                  <a:pt x="6560016" y="0"/>
                </a:lnTo>
                <a:lnTo>
                  <a:pt x="6560016" y="3748581"/>
                </a:lnTo>
                <a:lnTo>
                  <a:pt x="0" y="3748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796984" y="408940"/>
            <a:ext cx="44910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TRẦN QUANG TÚ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CÁ NHÂN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3252" y="1548036"/>
            <a:ext cx="10183724" cy="5718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 </a:t>
            </a: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LIỆT KÊ TÊN KHÁCH HÀNG, TÊN NHÂN VIÊN, 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TÊN ĐƠN VỊ CỦA NHÂN VIÊN ĐÃ LẬP HÓA ĐƠN TRONG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THÁNG 4/2024, SẮP XẾP THEO NGÀY ĐẶT HÀNG MỚI NHẤT: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TRẢ LỜI BẰNG LỆNH SQL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KH.TENKHACHHANG,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NV.TENNHANVIEN,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DV.TENDONVI,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HD.NGAYDATHANG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HOADON HD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KHACHHANG KH ON HD.MAKHACHHANG = KH.MAKHACHHANG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NHANVIEN NV ON HD.MANHANVIEN = NV.MANHANVIEN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DONVI DV ON NV.MADONVI = DV.MADONVI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WHERE MONTH(HD.NGAYDATHANG) = 4 AND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YEAR(HD.NGAYDATHANG) = 2024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ORDER BY HD.NGAYDATHANG DESC;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77055" y="1548036"/>
            <a:ext cx="8513088" cy="315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</a:t>
            </a: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:CẬP NHẬT SỐ LƯỢNG TRONG KHO = SỐ LƯỢNG TRONG 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KHO TRỪ TỔNG SỐ LƯỢNG ĐÃ BÁN TỪ CHI TIẾT HÓA ĐƠN: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TRẢ LỜI BẰNG LỆNH SQL 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UPDATE HANG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SET SOLUONGTRONGKHO = SOLUONGTRONGKHO - (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SELECT ISNULL(SUM(SOLUONGDATHANG), 0)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FROM CHITIETHOADON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WHERE CHITIETHOADON.MAHANG = HANG.MAHANG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83028" y="4919599"/>
            <a:ext cx="9427591" cy="3847397"/>
          </a:xfrm>
          <a:custGeom>
            <a:avLst/>
            <a:gdLst/>
            <a:ahLst/>
            <a:cxnLst/>
            <a:rect l="l" t="t" r="r" b="b"/>
            <a:pathLst>
              <a:path w="9427591" h="3847397">
                <a:moveTo>
                  <a:pt x="0" y="0"/>
                </a:moveTo>
                <a:lnTo>
                  <a:pt x="9427591" y="0"/>
                </a:lnTo>
                <a:lnTo>
                  <a:pt x="9427591" y="3847397"/>
                </a:lnTo>
                <a:lnTo>
                  <a:pt x="0" y="3847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796984" y="408940"/>
            <a:ext cx="44910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TRẦN QUANG TÚ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CÁ NHÂN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34943" y="2000479"/>
            <a:ext cx="11598712" cy="271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ĐẾM SỐ LƯỢNG NHÂN VIÊN THEO GIỚI TÍNH TRONG TỪNG PHÒNG BAN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TRẢ LỜI BẰNG LỆNH SQL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DV.TENDONVI, NV.GIOITINH, COUNT(*) AS SOLUONGNV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NHANVIEN NV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DONVI DV ON NV.MADONVI = DV.MADONVI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GROUP BY DV.TENDONVI, NV.GIOITINH;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9591305" y="1586136"/>
            <a:ext cx="0" cy="72569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36421" y="5143500"/>
            <a:ext cx="6541002" cy="3944906"/>
          </a:xfrm>
          <a:custGeom>
            <a:avLst/>
            <a:gdLst/>
            <a:ahLst/>
            <a:cxnLst/>
            <a:rect l="l" t="t" r="r" b="b"/>
            <a:pathLst>
              <a:path w="6541002" h="3944906">
                <a:moveTo>
                  <a:pt x="0" y="0"/>
                </a:moveTo>
                <a:lnTo>
                  <a:pt x="6541001" y="0"/>
                </a:lnTo>
                <a:lnTo>
                  <a:pt x="6541001" y="3944906"/>
                </a:lnTo>
                <a:lnTo>
                  <a:pt x="0" y="3944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37021" y="6669570"/>
            <a:ext cx="8428968" cy="2173507"/>
          </a:xfrm>
          <a:custGeom>
            <a:avLst/>
            <a:gdLst/>
            <a:ahLst/>
            <a:cxnLst/>
            <a:rect l="l" t="t" r="r" b="b"/>
            <a:pathLst>
              <a:path w="8428968" h="2173507">
                <a:moveTo>
                  <a:pt x="0" y="0"/>
                </a:moveTo>
                <a:lnTo>
                  <a:pt x="8428968" y="0"/>
                </a:lnTo>
                <a:lnTo>
                  <a:pt x="8428968" y="2173507"/>
                </a:lnTo>
                <a:lnTo>
                  <a:pt x="0" y="2173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796984" y="408940"/>
            <a:ext cx="44910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NGUYỄN THỊ THANH NGÂN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CÁ NHÂN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9127" y="1769651"/>
            <a:ext cx="8535591" cy="271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LIỆT KÊ TÊN DỰ ÁN CÓ LIÊN QUAN ĐẾN HÓA ĐƠN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TRẢ LỜI BẰNG SQL: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TENDUAN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DUAN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WHERE MADUAN IN (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SELECT DISTINCT MADUAN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FROM HOADON);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10405" y="1769651"/>
            <a:ext cx="8082201" cy="427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</a:t>
            </a: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LIỆT KÊ DANH SÁCH TẤT CẢ CÁC NHÂN VIÊN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THUỘC PHÒNG "PHÒNG KINH DOANH" VÀ ĐANG THAM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GIA DỰ ÁN "HỆ THỐNG BÁN HÀNG A".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TRẢ LỜI BẰNG SQL: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NV.MANHANVIEN, NV.TENNHANVIEN,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DV.TENDONVI, DA.TENDUAN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NHANVIEN NV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DONVI DV ON NV.MADONVI = DV.MADONVI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DUAN DA ON NV.MADUAN = DA.MADUAN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WHERE DV.TENDONVI = 'PHÒNG KINH DOANH'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DA.TENDUAN = 'HỆ THỐNG BÁN HÀNG A';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9124950" y="1768147"/>
            <a:ext cx="0" cy="72569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61210" y="6108453"/>
            <a:ext cx="8574398" cy="3529056"/>
          </a:xfrm>
          <a:custGeom>
            <a:avLst/>
            <a:gdLst/>
            <a:ahLst/>
            <a:cxnLst/>
            <a:rect l="l" t="t" r="r" b="b"/>
            <a:pathLst>
              <a:path w="8574398" h="3529056">
                <a:moveTo>
                  <a:pt x="0" y="0"/>
                </a:moveTo>
                <a:lnTo>
                  <a:pt x="8574398" y="0"/>
                </a:lnTo>
                <a:lnTo>
                  <a:pt x="8574398" y="3529056"/>
                </a:lnTo>
                <a:lnTo>
                  <a:pt x="0" y="352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10700" y="6527307"/>
            <a:ext cx="8645811" cy="1002602"/>
          </a:xfrm>
          <a:custGeom>
            <a:avLst/>
            <a:gdLst/>
            <a:ahLst/>
            <a:cxnLst/>
            <a:rect l="l" t="t" r="r" b="b"/>
            <a:pathLst>
              <a:path w="8645811" h="1002602">
                <a:moveTo>
                  <a:pt x="0" y="0"/>
                </a:moveTo>
                <a:lnTo>
                  <a:pt x="8645811" y="0"/>
                </a:lnTo>
                <a:lnTo>
                  <a:pt x="8645811" y="1002602"/>
                </a:lnTo>
                <a:lnTo>
                  <a:pt x="0" y="1002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796984" y="408940"/>
            <a:ext cx="44910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NGUYỄN THỊ THANH NGÂN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CÁ NHÂN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3000" y="1899363"/>
            <a:ext cx="8482608" cy="351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</a:t>
            </a: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LIỆT KÊ MỖI KHÁCH HÀNG CÙNG SỐ LƯỢNG HÓA ĐƠN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MÀ HỌ ĐÃ ĐẶT. 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TRẢ LỜI BẰNG SQL: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KH.MAKHACHHANG,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KH.TENKHACHHANG,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COUNT(HD.MAHOADON) AS SOLUONGHOADON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KHACHHANG KH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HOADON HD ON KH.MAKHACHHANG = HD.MAKHACHHANG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GROUP BY KH.MAKHACHHANG, KH.TENKHACHHANG;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04313" y="1980294"/>
            <a:ext cx="8982789" cy="315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</a:t>
            </a:r>
            <a:r>
              <a:rPr lang="en-US" sz="20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LIỆT KÊ TÊN CÁC NHÂN VIÊN ĐÃ XỬ LÝ HÓA ĐƠN 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CHO KHÁCH HÀNG Ở TP.HCM.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TRẢ LỜI BẰNG SQL: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NV.TENNHANVIEN,KH.TENKHACHHANG,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KH.DIACHIKHACHHANG, HD.MAHOADON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HOADON HD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KHACHHANG KH ON HD.MAKHACHHANG = KH.MAKHACHHANG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NHANVIEN NV ON HD.MANHANVIEN = NV.MANHANVIEN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WHERE KH.DIACHIKHACHHANG LIKE '%TP.HCM%';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8430470" y="1768147"/>
            <a:ext cx="0" cy="72569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675662" y="6582719"/>
            <a:ext cx="9254805" cy="2002502"/>
          </a:xfrm>
          <a:custGeom>
            <a:avLst/>
            <a:gdLst/>
            <a:ahLst/>
            <a:cxnLst/>
            <a:rect l="l" t="t" r="r" b="b"/>
            <a:pathLst>
              <a:path w="9254805" h="2002502">
                <a:moveTo>
                  <a:pt x="0" y="0"/>
                </a:moveTo>
                <a:lnTo>
                  <a:pt x="9254805" y="0"/>
                </a:lnTo>
                <a:lnTo>
                  <a:pt x="9254805" y="2002502"/>
                </a:lnTo>
                <a:lnTo>
                  <a:pt x="0" y="2002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29000" y="5524500"/>
            <a:ext cx="4635501" cy="5016274"/>
          </a:xfrm>
          <a:custGeom>
            <a:avLst/>
            <a:gdLst/>
            <a:ahLst/>
            <a:cxnLst/>
            <a:rect l="l" t="t" r="r" b="b"/>
            <a:pathLst>
              <a:path w="4635501" h="5016274">
                <a:moveTo>
                  <a:pt x="0" y="0"/>
                </a:moveTo>
                <a:lnTo>
                  <a:pt x="4635501" y="0"/>
                </a:lnTo>
                <a:lnTo>
                  <a:pt x="4635501" y="5016274"/>
                </a:lnTo>
                <a:lnTo>
                  <a:pt x="0" y="5016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796984" y="408940"/>
            <a:ext cx="44910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TẠ TRƯỜNG KHÔI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CÁ NHÂN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3252" y="1730047"/>
            <a:ext cx="7830264" cy="369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</a:t>
            </a: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LIỆT KÊ DANH SÁCH TÊN TẤT CẢ KHÁCH HÀNG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VÀ NHÂN VIÊN, ĐỒNG THỜI CHO BIẾT LOẠI ĐỐI TƯỢNG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(KHÁCH HÀNG HOẶC NHÂN VIÊN).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TRẢ LỜI BẰNG SQL: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TENKHACHHANG AS TEN, 'KHACHHANG' 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LOAI FROM KHACHHANG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UNION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TENNHANVIEN AS TEN, 'NHANVIEN' 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LOAI FROM NHANVIEN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78120" y="1730047"/>
            <a:ext cx="9596438" cy="4069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 </a:t>
            </a:r>
            <a:r>
              <a:rPr lang="en-US" sz="213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LIỆT KÊ MÃ HÓA ĐƠN, TÊN KHÁCH HÀNG, 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TÊN NHÂN VIÊN VÀ NGÀY ĐẶT HÀNG CỦA CÁC HÓA ĐƠN DO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KHÁCH HÀNG "LÊ THỊ BÍCH" ĐẶT.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TRẢ LỜI BẰNG SQL: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HD.MAHOADON, KH.TENKHACHHANG, 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NV.TENNHANVIEN, HD.NGAYDATHANG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HOADON HD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KHACHHANG KH ON HD.MAKHACHHANG = KH.MAKHACHHANG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NHANVIEN NV ON HD.MANHANVIEN = NV.MANHANVIEN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WHERE KH.TENKHACHHANG = 'LÊ THỊ BÍCH'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8430470" y="1768147"/>
            <a:ext cx="0" cy="72569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33252" y="6723189"/>
            <a:ext cx="7840043" cy="946385"/>
          </a:xfrm>
          <a:custGeom>
            <a:avLst/>
            <a:gdLst/>
            <a:ahLst/>
            <a:cxnLst/>
            <a:rect l="l" t="t" r="r" b="b"/>
            <a:pathLst>
              <a:path w="7840043" h="946385">
                <a:moveTo>
                  <a:pt x="0" y="0"/>
                </a:moveTo>
                <a:lnTo>
                  <a:pt x="7840043" y="0"/>
                </a:lnTo>
                <a:lnTo>
                  <a:pt x="7840043" y="946385"/>
                </a:lnTo>
                <a:lnTo>
                  <a:pt x="0" y="94638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-1634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87645" y="6723189"/>
            <a:ext cx="8664177" cy="2718386"/>
          </a:xfrm>
          <a:custGeom>
            <a:avLst/>
            <a:gdLst/>
            <a:ahLst/>
            <a:cxnLst/>
            <a:rect l="l" t="t" r="r" b="b"/>
            <a:pathLst>
              <a:path w="8664177" h="2718386">
                <a:moveTo>
                  <a:pt x="0" y="0"/>
                </a:moveTo>
                <a:lnTo>
                  <a:pt x="8664177" y="0"/>
                </a:lnTo>
                <a:lnTo>
                  <a:pt x="8664177" y="2718386"/>
                </a:lnTo>
                <a:lnTo>
                  <a:pt x="0" y="2718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796984" y="408940"/>
            <a:ext cx="44910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36A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TẠ TRƯỜNG KHÔI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3252" y="200025"/>
            <a:ext cx="132773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BÀI TẬP CÁ NHÂN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3252" y="1730047"/>
            <a:ext cx="7685441" cy="481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 </a:t>
            </a: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HIỂN THỊ TÊN NHÂN VIÊN, TÊN ĐƠN VỊ, TÊN DỰ ÁN MÀ NHÂN VIÊN ĐANG THAM GIA,CHỈ LẤY CÁC NHÂN VIÊN CÓ ĐỊA CHỈ Ở Q.1 VÀ ĐANG LÀM TRONG DỰ ÁN CÓ TÊN CHỨA CHỮ “HỆ THỐNG”.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TRẢ LỜI BẰNG SQL: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NV.TENNHANVIEN, DV.TENDONVI, DA.TENDUAN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NHANVIEN NV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DONVI DV ON NV.MADONVI = DV.MADONVI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DUAN DA ON NV.MADUAN = DA.MADUAN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WHERE NV.DIACHINHANVIEN LIKE N'%Q.1%'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AND LOWER(DA.TENDUAN) LIKE N'%HỆ THỐNG%';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endParaRPr lang="en-US" sz="213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691562" y="1730047"/>
            <a:ext cx="9596438" cy="481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CÂU HỎI: </a:t>
            </a: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HIỂN THỊ DANH SÁCH KHÁCH HÀNG, SỐ HÓA ĐƠN HỌ ĐÃ ĐẶT VÀ TỔNG SỐ LƯỢNG HÀNG HỌ ĐÃ MUA, CHỈ LẤY NHỮNG KHÁCH HÀNG ĐÃ ĐẶT ÍT NHẤT 1 HÓA ĐƠN.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TRẢ LỜI BẰNG SQL: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KH.MAKHACHHANG, KH.TENKHACHHANG,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COUNT(DISTINCT HD.MAHOADON) AS SOHOADON,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SUM(CT.SOLUONGDATHANG) AS TONGSOLUONGMUA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KHACHHANG KH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HOADON HD ON KH.MAKHACHHANG = HD.MAKHACHHANG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JOIN CHITIETHOADON CT ON HD.MAHOADON = CT.MAHOADON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GROUP BY KH.MAKHACHHANG, KH.TENKHACHHANG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r>
              <a:rPr lang="en-US" sz="2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HAVING COUNT(DISTINCT HD.MAHOADON) &gt;= 1;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endParaRPr lang="en-US" sz="213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21351" y="2483606"/>
            <a:ext cx="13845298" cy="441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4400">
                <a:solidFill>
                  <a:srgbClr val="7C9EBC"/>
                </a:solidFill>
                <a:latin typeface="Chewy"/>
                <a:ea typeface="Chewy"/>
                <a:cs typeface="Chewy"/>
                <a:sym typeface="Chewy"/>
              </a:rPr>
              <a:t>Thanks for WATCHING </a:t>
            </a:r>
          </a:p>
        </p:txBody>
      </p:sp>
      <p:sp>
        <p:nvSpPr>
          <p:cNvPr id="3" name="Freeform 3"/>
          <p:cNvSpPr/>
          <p:nvPr/>
        </p:nvSpPr>
        <p:spPr>
          <a:xfrm>
            <a:off x="956915" y="901101"/>
            <a:ext cx="16374171" cy="8484797"/>
          </a:xfrm>
          <a:custGeom>
            <a:avLst/>
            <a:gdLst/>
            <a:ahLst/>
            <a:cxnLst/>
            <a:rect l="l" t="t" r="r" b="b"/>
            <a:pathLst>
              <a:path w="16374171" h="8484797">
                <a:moveTo>
                  <a:pt x="0" y="0"/>
                </a:moveTo>
                <a:lnTo>
                  <a:pt x="16374170" y="0"/>
                </a:lnTo>
                <a:lnTo>
                  <a:pt x="16374170" y="8484798"/>
                </a:lnTo>
                <a:lnTo>
                  <a:pt x="0" y="8484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68240" y="2809756"/>
            <a:ext cx="13845298" cy="441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4400">
                <a:solidFill>
                  <a:srgbClr val="7C9EBC"/>
                </a:solidFill>
                <a:latin typeface="Chewy"/>
                <a:ea typeface="Chewy"/>
                <a:cs typeface="Chewy"/>
                <a:sym typeface="Chewy"/>
              </a:rPr>
              <a:t>Thanks for WATCHING </a:t>
            </a:r>
          </a:p>
        </p:txBody>
      </p:sp>
      <p:sp>
        <p:nvSpPr>
          <p:cNvPr id="5" name="Freeform 5"/>
          <p:cNvSpPr/>
          <p:nvPr/>
        </p:nvSpPr>
        <p:spPr>
          <a:xfrm rot="-157418" flipH="1">
            <a:off x="-3740920" y="198498"/>
            <a:ext cx="8763451" cy="3961080"/>
          </a:xfrm>
          <a:custGeom>
            <a:avLst/>
            <a:gdLst/>
            <a:ahLst/>
            <a:cxnLst/>
            <a:rect l="l" t="t" r="r" b="b"/>
            <a:pathLst>
              <a:path w="8763451" h="3961080">
                <a:moveTo>
                  <a:pt x="8763451" y="0"/>
                </a:moveTo>
                <a:lnTo>
                  <a:pt x="0" y="0"/>
                </a:lnTo>
                <a:lnTo>
                  <a:pt x="0" y="3961080"/>
                </a:lnTo>
                <a:lnTo>
                  <a:pt x="8763451" y="3961080"/>
                </a:lnTo>
                <a:lnTo>
                  <a:pt x="8763451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78376">
            <a:off x="-254281" y="3528387"/>
            <a:ext cx="4951265" cy="7382887"/>
          </a:xfrm>
          <a:custGeom>
            <a:avLst/>
            <a:gdLst/>
            <a:ahLst/>
            <a:cxnLst/>
            <a:rect l="l" t="t" r="r" b="b"/>
            <a:pathLst>
              <a:path w="4951265" h="7382887">
                <a:moveTo>
                  <a:pt x="0" y="0"/>
                </a:moveTo>
                <a:lnTo>
                  <a:pt x="4951265" y="0"/>
                </a:lnTo>
                <a:lnTo>
                  <a:pt x="4951265" y="7382887"/>
                </a:lnTo>
                <a:lnTo>
                  <a:pt x="0" y="7382887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161242" y="-742523"/>
            <a:ext cx="3904592" cy="5445453"/>
          </a:xfrm>
          <a:custGeom>
            <a:avLst/>
            <a:gdLst/>
            <a:ahLst/>
            <a:cxnLst/>
            <a:rect l="l" t="t" r="r" b="b"/>
            <a:pathLst>
              <a:path w="3904592" h="5445453">
                <a:moveTo>
                  <a:pt x="3904591" y="0"/>
                </a:moveTo>
                <a:lnTo>
                  <a:pt x="0" y="0"/>
                </a:lnTo>
                <a:lnTo>
                  <a:pt x="0" y="5445454"/>
                </a:lnTo>
                <a:lnTo>
                  <a:pt x="3904591" y="5445454"/>
                </a:lnTo>
                <a:lnTo>
                  <a:pt x="3904591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310233" y="5887140"/>
            <a:ext cx="9037613" cy="5422568"/>
          </a:xfrm>
          <a:custGeom>
            <a:avLst/>
            <a:gdLst/>
            <a:ahLst/>
            <a:cxnLst/>
            <a:rect l="l" t="t" r="r" b="b"/>
            <a:pathLst>
              <a:path w="9037613" h="5422568">
                <a:moveTo>
                  <a:pt x="0" y="0"/>
                </a:moveTo>
                <a:lnTo>
                  <a:pt x="9037613" y="0"/>
                </a:lnTo>
                <a:lnTo>
                  <a:pt x="9037613" y="5422568"/>
                </a:lnTo>
                <a:lnTo>
                  <a:pt x="0" y="54225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174" y="1181100"/>
            <a:ext cx="8029266" cy="8679611"/>
          </a:xfrm>
          <a:custGeom>
            <a:avLst/>
            <a:gdLst/>
            <a:ahLst/>
            <a:cxnLst/>
            <a:rect l="l" t="t" r="r" b="b"/>
            <a:pathLst>
              <a:path w="8029266" h="8679611">
                <a:moveTo>
                  <a:pt x="0" y="0"/>
                </a:moveTo>
                <a:lnTo>
                  <a:pt x="8029266" y="0"/>
                </a:lnTo>
                <a:lnTo>
                  <a:pt x="8029266" y="8679611"/>
                </a:lnTo>
                <a:lnTo>
                  <a:pt x="0" y="8679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93051"/>
            <a:ext cx="8989122" cy="10100899"/>
          </a:xfrm>
          <a:custGeom>
            <a:avLst/>
            <a:gdLst/>
            <a:ahLst/>
            <a:cxnLst/>
            <a:rect l="l" t="t" r="r" b="b"/>
            <a:pathLst>
              <a:path w="8989122" h="10100899">
                <a:moveTo>
                  <a:pt x="0" y="0"/>
                </a:moveTo>
                <a:lnTo>
                  <a:pt x="8989122" y="0"/>
                </a:lnTo>
                <a:lnTo>
                  <a:pt x="8989122" y="10100898"/>
                </a:lnTo>
                <a:lnTo>
                  <a:pt x="0" y="10100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4980" y="244475"/>
            <a:ext cx="9197653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CÀI ĐẶT CƠ SỞ DỮ LIỆU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24702" y="1716288"/>
            <a:ext cx="15382496" cy="8075811"/>
          </a:xfrm>
          <a:custGeom>
            <a:avLst/>
            <a:gdLst/>
            <a:ahLst/>
            <a:cxnLst/>
            <a:rect l="l" t="t" r="r" b="b"/>
            <a:pathLst>
              <a:path w="15382496" h="8075811">
                <a:moveTo>
                  <a:pt x="0" y="0"/>
                </a:moveTo>
                <a:lnTo>
                  <a:pt x="15382497" y="0"/>
                </a:lnTo>
                <a:lnTo>
                  <a:pt x="15382497" y="8075810"/>
                </a:lnTo>
                <a:lnTo>
                  <a:pt x="0" y="807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9507" y="460713"/>
            <a:ext cx="9822086" cy="101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22"/>
              </a:lnSpc>
            </a:pPr>
            <a:r>
              <a:rPr lang="en-US" sz="5873" b="1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CÀI ĐẶT CƠ SỞ DỮ LIỆU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47777" y="165216"/>
            <a:ext cx="11460798" cy="9956569"/>
          </a:xfrm>
          <a:custGeom>
            <a:avLst/>
            <a:gdLst/>
            <a:ahLst/>
            <a:cxnLst/>
            <a:rect l="l" t="t" r="r" b="b"/>
            <a:pathLst>
              <a:path w="11460798" h="9956569">
                <a:moveTo>
                  <a:pt x="0" y="0"/>
                </a:moveTo>
                <a:lnTo>
                  <a:pt x="11460799" y="0"/>
                </a:lnTo>
                <a:lnTo>
                  <a:pt x="11460799" y="9956568"/>
                </a:lnTo>
                <a:lnTo>
                  <a:pt x="0" y="9956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7809" y="1108437"/>
            <a:ext cx="9822086" cy="204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22"/>
              </a:lnSpc>
            </a:pPr>
            <a:r>
              <a:rPr lang="en-US" sz="5873" b="1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CÀI ĐẶT </a:t>
            </a:r>
          </a:p>
          <a:p>
            <a:pPr algn="l">
              <a:lnSpc>
                <a:spcPts val="8222"/>
              </a:lnSpc>
            </a:pPr>
            <a:r>
              <a:rPr lang="en-US" sz="5873" b="1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CƠ SỞ DỮ LIỆU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9404</Words>
  <Application>Microsoft Office PowerPoint</Application>
  <PresentationFormat>Custom</PresentationFormat>
  <Paragraphs>1022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Montserrat Ultra-Bold</vt:lpstr>
      <vt:lpstr>Calibri</vt:lpstr>
      <vt:lpstr>Chewy</vt:lpstr>
      <vt:lpstr>Montserrat Medium Italics</vt:lpstr>
      <vt:lpstr>Montserrat Bold</vt:lpstr>
      <vt:lpstr>Montserrat</vt:lpstr>
      <vt:lpstr>Arial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CSDL_DHTMDT19C_CK_NHÓM 2</dc:title>
  <dc:creator>DELL</dc:creator>
  <cp:lastModifiedBy>Tạ Trường Khôi 11T2</cp:lastModifiedBy>
  <cp:revision>2</cp:revision>
  <dcterms:created xsi:type="dcterms:W3CDTF">2006-08-16T00:00:00Z</dcterms:created>
  <dcterms:modified xsi:type="dcterms:W3CDTF">2025-05-09T08:30:08Z</dcterms:modified>
  <dc:identifier>DAGhASjHUoM</dc:identifier>
</cp:coreProperties>
</file>